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6"/>
  </p:notesMasterIdLst>
  <p:sldIdLst>
    <p:sldId id="257" r:id="rId2"/>
    <p:sldId id="269" r:id="rId3"/>
    <p:sldId id="258" r:id="rId4"/>
    <p:sldId id="270" r:id="rId5"/>
    <p:sldId id="259" r:id="rId6"/>
    <p:sldId id="260" r:id="rId7"/>
    <p:sldId id="262" r:id="rId8"/>
    <p:sldId id="265" r:id="rId9"/>
    <p:sldId id="272" r:id="rId10"/>
    <p:sldId id="268" r:id="rId11"/>
    <p:sldId id="263" r:id="rId12"/>
    <p:sldId id="261" r:id="rId13"/>
    <p:sldId id="264" r:id="rId14"/>
    <p:sldId id="27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09" autoAdjust="0"/>
    <p:restoredTop sz="94660"/>
  </p:normalViewPr>
  <p:slideViewPr>
    <p:cSldViewPr snapToGrid="0" snapToObjects="1">
      <p:cViewPr varScale="1">
        <p:scale>
          <a:sx n="59" d="100"/>
          <a:sy n="59" d="100"/>
        </p:scale>
        <p:origin x="72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6B0988-86A6-4146-8FC3-D92DA90F4BB0}" type="datetimeFigureOut">
              <a:rPr lang="en-US" smtClean="0"/>
              <a:pPr/>
              <a:t>11/16/2018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A3B977-E650-7745-BC7D-F49C78B53A0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pPr defTabSz="912942"/>
            <a:fld id="{449D1E4F-07BA-054D-90E1-88BC07B7A96F}" type="slidenum">
              <a:rPr lang="en-US"/>
              <a:pPr defTabSz="912942"/>
              <a:t>2</a:t>
            </a:fld>
            <a:endParaRPr lang="en-US" dirty="0"/>
          </a:p>
        </p:txBody>
      </p:sp>
      <p:sp>
        <p:nvSpPr>
          <p:cNvPr id="87043" name="Rectangle 2"/>
          <p:cNvSpPr>
            <a:spLocks noGrp="1" noRot="1" noChangeAspect="1" noChangeArrowheads="1" noTextEdit="1"/>
          </p:cNvSpPr>
          <p:nvPr>
            <p:ph type="sldImg"/>
          </p:nvPr>
        </p:nvSpPr>
        <p:spPr>
          <a:xfrm>
            <a:off x="1143000" y="685800"/>
            <a:ext cx="4572000" cy="3429000"/>
          </a:xfrm>
          <a:ln/>
        </p:spPr>
      </p:sp>
      <p:sp>
        <p:nvSpPr>
          <p:cNvPr id="95236" name="Rectangle 3"/>
          <p:cNvSpPr>
            <a:spLocks noGrp="1" noChangeArrowheads="1"/>
          </p:cNvSpPr>
          <p:nvPr>
            <p:ph type="body" idx="1"/>
          </p:nvPr>
        </p:nvSpPr>
        <p:spPr>
          <a:xfrm>
            <a:off x="686732" y="4344337"/>
            <a:ext cx="5484539" cy="4113552"/>
          </a:xfrm>
          <a:ln/>
          <a:extLst/>
        </p:spPr>
        <p:txBody>
          <a:bodyPr/>
          <a:lstStyle/>
          <a:p>
            <a:pPr>
              <a:defRPr/>
            </a:pPr>
            <a:r>
              <a:rPr lang="en-US" dirty="0" smtClean="0">
                <a:latin typeface="Times New Roman" pitchFamily="18" charset="0"/>
              </a:rPr>
              <a:t>Not just for the small modular home.  The walls are very popular with high-end home builders who want to offer their customers the best features.</a:t>
            </a:r>
          </a:p>
          <a:p>
            <a:pPr>
              <a:defRPr/>
            </a:pPr>
            <a:endParaRPr lang="en-US" dirty="0" smtClean="0">
              <a:latin typeface="Times New Roman" pitchFamily="18" charset="0"/>
            </a:endParaRPr>
          </a:p>
          <a:p>
            <a:pPr>
              <a:defRPr/>
            </a:pPr>
            <a:r>
              <a:rPr lang="en-US" dirty="0" smtClean="0">
                <a:latin typeface="Times New Roman" pitchFamily="18" charset="0"/>
              </a:rPr>
              <a:t>Longest warranty of any foundation. What other foundation company puts their phone number right on the wall?</a:t>
            </a:r>
          </a:p>
          <a:p>
            <a:pPr>
              <a:defRPr/>
            </a:pPr>
            <a:endParaRPr lang="en-US" dirty="0" smtClean="0">
              <a:latin typeface="Times New Roman" pitchFamily="18" charset="0"/>
            </a:endParaRPr>
          </a:p>
          <a:p>
            <a:pPr>
              <a:defRPr/>
            </a:pPr>
            <a:r>
              <a:rPr lang="en-US" dirty="0" smtClean="0">
                <a:latin typeface="Times New Roman" pitchFamily="18" charset="0"/>
              </a:rPr>
              <a:t>We mention the walls as being used for foundations mostly because that is what they are used for predominately.</a:t>
            </a:r>
          </a:p>
          <a:p>
            <a:pPr>
              <a:defRPr/>
            </a:pPr>
            <a:endParaRPr lang="en-US" dirty="0" smtClean="0">
              <a:latin typeface="Times New Roman" pitchFamily="18" charset="0"/>
            </a:endParaRPr>
          </a:p>
          <a:p>
            <a:pPr>
              <a:defRPr/>
            </a:pPr>
            <a:r>
              <a:rPr lang="en-US" dirty="0" smtClean="0">
                <a:latin typeface="Times New Roman" pitchFamily="18" charset="0"/>
              </a:rPr>
              <a:t>This particular custom home is built with an R-5 foundation that is located on top of a hill in Ohio. As we go through the presentation you will see pictures of different wall systems.</a:t>
            </a:r>
          </a:p>
          <a:p>
            <a:pPr>
              <a:defRPr/>
            </a:pPr>
            <a:endParaRPr lang="en-US" dirty="0" smtClean="0">
              <a:latin typeface="Times New Roman" pitchFamily="18" charset="0"/>
            </a:endParaRPr>
          </a:p>
          <a:p>
            <a:pPr>
              <a:defRPr/>
            </a:pPr>
            <a:r>
              <a:rPr lang="en-US" dirty="0" smtClean="0">
                <a:latin typeface="Times New Roman" pitchFamily="18" charset="0"/>
              </a:rPr>
              <a:t>What kind of observations can we make from this picture?</a:t>
            </a:r>
          </a:p>
          <a:p>
            <a:pPr marL="223958" indent="-223958">
              <a:buFontTx/>
              <a:buAutoNum type="arabicPeriod"/>
              <a:defRPr/>
            </a:pPr>
            <a:r>
              <a:rPr lang="en-US" dirty="0" smtClean="0">
                <a:latin typeface="Times New Roman" pitchFamily="18" charset="0"/>
              </a:rPr>
              <a:t>It is difficult to see in this picture but these precast walls are cavity style precast walls as opposed to solid, or hollow-core.</a:t>
            </a:r>
          </a:p>
          <a:p>
            <a:pPr marL="223958" indent="-223958">
              <a:buFontTx/>
              <a:buAutoNum type="arabicPeriod"/>
              <a:defRPr/>
            </a:pPr>
            <a:r>
              <a:rPr lang="en-US" dirty="0" smtClean="0">
                <a:latin typeface="Times New Roman" pitchFamily="18" charset="0"/>
              </a:rPr>
              <a:t>These walls are being used for as foundation walls, above grade walls and completely buried garage walls. </a:t>
            </a:r>
          </a:p>
          <a:p>
            <a:pPr marL="223958" indent="-223958">
              <a:buFontTx/>
              <a:buAutoNum type="arabicPeriod"/>
              <a:defRPr/>
            </a:pPr>
            <a:r>
              <a:rPr lang="en-US" dirty="0" smtClean="0">
                <a:latin typeface="Times New Roman" pitchFamily="18" charset="0"/>
              </a:rPr>
              <a:t>There are a significant number of openings for windows and doors.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C72314C1-28FE-0642-BFB6-C455017BE41B}" type="datetimeFigureOut">
              <a:rPr lang="en-US" smtClean="0"/>
              <a:pPr/>
              <a:t>11/16/2018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23B32A13-681D-AA49-A786-DD5FC3D26F82}"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2314C1-28FE-0642-BFB6-C455017BE41B}" type="datetimeFigureOut">
              <a:rPr lang="en-US" smtClean="0"/>
              <a:pPr/>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32A13-681D-AA49-A786-DD5FC3D26F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2314C1-28FE-0642-BFB6-C455017BE41B}" type="datetimeFigureOut">
              <a:rPr lang="en-US" smtClean="0"/>
              <a:pPr/>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32A13-681D-AA49-A786-DD5FC3D26F8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2314C1-28FE-0642-BFB6-C455017BE41B}" type="datetimeFigureOut">
              <a:rPr lang="en-US" smtClean="0"/>
              <a:pPr/>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32A13-681D-AA49-A786-DD5FC3D26F8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72314C1-28FE-0642-BFB6-C455017BE41B}" type="datetimeFigureOut">
              <a:rPr lang="en-US" smtClean="0"/>
              <a:pPr/>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23B32A13-681D-AA49-A786-DD5FC3D26F8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72314C1-28FE-0642-BFB6-C455017BE41B}" type="datetimeFigureOut">
              <a:rPr lang="en-US" smtClean="0"/>
              <a:pPr/>
              <a:t>11/16/2018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B32A13-681D-AA49-A786-DD5FC3D26F8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72314C1-28FE-0642-BFB6-C455017BE41B}" type="datetimeFigureOut">
              <a:rPr lang="en-US" smtClean="0"/>
              <a:pPr/>
              <a:t>11/16/2018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B32A13-681D-AA49-A786-DD5FC3D26F8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72314C1-28FE-0642-BFB6-C455017BE41B}" type="datetimeFigureOut">
              <a:rPr lang="en-US" smtClean="0"/>
              <a:pPr/>
              <a:t>11/16/2018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B32A13-681D-AA49-A786-DD5FC3D26F8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2314C1-28FE-0642-BFB6-C455017BE41B}" type="datetimeFigureOut">
              <a:rPr lang="en-US" smtClean="0"/>
              <a:pPr/>
              <a:t>11/16/2018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B32A13-681D-AA49-A786-DD5FC3D26F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72314C1-28FE-0642-BFB6-C455017BE41B}" type="datetimeFigureOut">
              <a:rPr lang="en-US" smtClean="0"/>
              <a:pPr/>
              <a:t>11/16/2018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B32A13-681D-AA49-A786-DD5FC3D26F8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72314C1-28FE-0642-BFB6-C455017BE41B}" type="datetimeFigureOut">
              <a:rPr lang="en-US" smtClean="0"/>
              <a:pPr/>
              <a:t>11/16/2018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B32A13-681D-AA49-A786-DD5FC3D26F8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72314C1-28FE-0642-BFB6-C455017BE41B}" type="datetimeFigureOut">
              <a:rPr lang="en-US" smtClean="0"/>
              <a:pPr/>
              <a:t>11/16/2018</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3B32A13-681D-AA49-A786-DD5FC3D26F8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4.pd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use the Superior Wall System</a:t>
            </a:r>
            <a:br>
              <a:rPr lang="en-US" dirty="0" smtClean="0"/>
            </a:br>
            <a:endParaRPr lang="en-US" dirty="0"/>
          </a:p>
        </p:txBody>
      </p:sp>
      <p:sp>
        <p:nvSpPr>
          <p:cNvPr id="3" name="Content Placeholder 2"/>
          <p:cNvSpPr>
            <a:spLocks noGrp="1"/>
          </p:cNvSpPr>
          <p:nvPr>
            <p:ph idx="1"/>
          </p:nvPr>
        </p:nvSpPr>
        <p:spPr/>
        <p:txBody>
          <a:bodyPr/>
          <a:lstStyle/>
          <a:p>
            <a:pPr lvl="0"/>
            <a:r>
              <a:rPr lang="en-US" b="1" i="1" dirty="0"/>
              <a:t>Custom built</a:t>
            </a:r>
            <a:r>
              <a:rPr lang="en-US" dirty="0"/>
              <a:t>- </a:t>
            </a:r>
          </a:p>
          <a:p>
            <a:pPr lvl="1"/>
            <a:r>
              <a:rPr lang="en-US" dirty="0"/>
              <a:t>Your entire custom foundation is designed and built at the plant. Every detail is planned and executed using computer assisted designs, and an expert crew.  You may request wall heights</a:t>
            </a:r>
            <a:r>
              <a:rPr lang="en-US" dirty="0" smtClean="0"/>
              <a:t> of 4, 8, 9 and 10 feet, with 11 and 12 foot walls coming in 2015.  </a:t>
            </a:r>
          </a:p>
          <a:p>
            <a:pPr lvl="1"/>
            <a:r>
              <a:rPr lang="en-US" dirty="0" smtClean="0"/>
              <a:t>Every wall system is tested and verified by a third party inspector in order to be sure your foundation is  correct, complete and strong for decades to come.  </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381000" y="2667000"/>
            <a:ext cx="4343400" cy="3733800"/>
          </a:xfrm>
          <a:prstGeom prst="rect">
            <a:avLst/>
          </a:prstGeom>
          <a:noFill/>
          <a:ln w="9525">
            <a:noFill/>
            <a:miter lim="800000"/>
            <a:headEnd/>
            <a:tailEnd/>
          </a:ln>
        </p:spPr>
        <p:txBody>
          <a:bodyPr>
            <a:prstTxWarp prst="textNoShape">
              <a:avLst/>
            </a:prstTxWarp>
          </a:bodyPr>
          <a:lstStyle/>
          <a:p>
            <a:pPr marL="342900" indent="-342900">
              <a:spcBef>
                <a:spcPct val="20000"/>
              </a:spcBef>
              <a:buClr>
                <a:srgbClr val="FF3300"/>
              </a:buClr>
              <a:buSzPct val="150000"/>
              <a:buFont typeface="Wingdings" pitchFamily="-65" charset="2"/>
              <a:buNone/>
            </a:pPr>
            <a:r>
              <a:rPr lang="en-US" sz="3200"/>
              <a:t>  Insulated</a:t>
            </a:r>
          </a:p>
          <a:p>
            <a:pPr marL="342900" indent="-342900">
              <a:spcBef>
                <a:spcPct val="20000"/>
              </a:spcBef>
              <a:buClr>
                <a:srgbClr val="FF3300"/>
              </a:buClr>
              <a:buSzPct val="150000"/>
              <a:buFont typeface="Wingdings" pitchFamily="-65" charset="2"/>
              <a:buNone/>
            </a:pPr>
            <a:r>
              <a:rPr lang="en-US" sz="3200"/>
              <a:t>  Studded</a:t>
            </a:r>
          </a:p>
          <a:p>
            <a:pPr marL="342900" indent="-342900">
              <a:spcBef>
                <a:spcPct val="20000"/>
              </a:spcBef>
              <a:buClr>
                <a:srgbClr val="FF3300"/>
              </a:buClr>
              <a:buSzPct val="150000"/>
              <a:buFont typeface="Wingdings" pitchFamily="-65" charset="2"/>
              <a:buNone/>
            </a:pPr>
            <a:r>
              <a:rPr lang="en-US" sz="3200"/>
              <a:t>  Precast access holes</a:t>
            </a:r>
          </a:p>
          <a:p>
            <a:pPr marL="342900" indent="-342900">
              <a:spcBef>
                <a:spcPct val="20000"/>
              </a:spcBef>
              <a:buClr>
                <a:srgbClr val="FF3300"/>
              </a:buClr>
              <a:buSzPct val="150000"/>
              <a:buFont typeface="Wingdings" pitchFamily="-65" charset="2"/>
              <a:buNone/>
            </a:pPr>
            <a:r>
              <a:rPr lang="en-US" sz="3200"/>
              <a:t>  Damp proof</a:t>
            </a:r>
          </a:p>
          <a:p>
            <a:pPr marL="342900" indent="-342900">
              <a:spcBef>
                <a:spcPct val="20000"/>
              </a:spcBef>
              <a:buClr>
                <a:srgbClr val="FF3300"/>
              </a:buClr>
              <a:buSzPct val="150000"/>
              <a:buFont typeface="Wingdings" pitchFamily="-65" charset="2"/>
              <a:buNone/>
            </a:pPr>
            <a:r>
              <a:rPr lang="en-US" sz="3200"/>
              <a:t>  Footer included</a:t>
            </a:r>
          </a:p>
          <a:p>
            <a:pPr marL="342900" indent="-342900">
              <a:spcBef>
                <a:spcPct val="20000"/>
              </a:spcBef>
              <a:buClr>
                <a:srgbClr val="FF3300"/>
              </a:buClr>
              <a:buSzPct val="150000"/>
              <a:buFont typeface="Wingdings" pitchFamily="-65" charset="2"/>
              <a:buNone/>
            </a:pPr>
            <a:r>
              <a:rPr lang="en-US" sz="3200"/>
              <a:t>  Installs in hours</a:t>
            </a:r>
          </a:p>
          <a:p>
            <a:pPr marL="342900" indent="-342900">
              <a:spcBef>
                <a:spcPct val="20000"/>
              </a:spcBef>
              <a:buFontTx/>
              <a:buChar char="•"/>
            </a:pPr>
            <a:endParaRPr lang="en-US" sz="3200"/>
          </a:p>
        </p:txBody>
      </p:sp>
      <p:sp>
        <p:nvSpPr>
          <p:cNvPr id="156675" name="Rectangle 3"/>
          <p:cNvSpPr>
            <a:spLocks noChangeArrowheads="1"/>
          </p:cNvSpPr>
          <p:nvPr/>
        </p:nvSpPr>
        <p:spPr bwMode="auto">
          <a:xfrm>
            <a:off x="4495800" y="2667000"/>
            <a:ext cx="1447800" cy="3733800"/>
          </a:xfrm>
          <a:prstGeom prst="rect">
            <a:avLst/>
          </a:prstGeom>
          <a:noFill/>
          <a:ln w="9525">
            <a:noFill/>
            <a:miter lim="800000"/>
            <a:headEnd/>
            <a:tailEnd/>
          </a:ln>
        </p:spPr>
        <p:txBody>
          <a:bodyPr>
            <a:prstTxWarp prst="textNoShape">
              <a:avLst/>
            </a:prstTxWarp>
          </a:bodyPr>
          <a:lstStyle/>
          <a:p>
            <a:pPr marL="342900" indent="-342900">
              <a:spcBef>
                <a:spcPct val="20000"/>
              </a:spcBef>
              <a:buClr>
                <a:srgbClr val="0072C6"/>
              </a:buClr>
              <a:buSzPct val="150000"/>
              <a:buFont typeface="Wingdings" pitchFamily="-65" charset="2"/>
              <a:buChar char="ü"/>
            </a:pPr>
            <a:r>
              <a:rPr lang="en-US" sz="3200"/>
              <a:t> Yes</a:t>
            </a:r>
          </a:p>
          <a:p>
            <a:pPr marL="342900" indent="-342900">
              <a:spcBef>
                <a:spcPct val="20000"/>
              </a:spcBef>
              <a:buClr>
                <a:srgbClr val="0072C6"/>
              </a:buClr>
              <a:buSzPct val="150000"/>
              <a:buFont typeface="Wingdings" pitchFamily="-65" charset="2"/>
              <a:buChar char="ü"/>
            </a:pPr>
            <a:r>
              <a:rPr lang="en-US" sz="3200"/>
              <a:t> Yes</a:t>
            </a:r>
          </a:p>
          <a:p>
            <a:pPr marL="342900" indent="-342900">
              <a:spcBef>
                <a:spcPct val="20000"/>
              </a:spcBef>
              <a:buClr>
                <a:srgbClr val="0072C6"/>
              </a:buClr>
              <a:buSzPct val="150000"/>
              <a:buFont typeface="Wingdings" pitchFamily="-65" charset="2"/>
              <a:buChar char="ü"/>
            </a:pPr>
            <a:r>
              <a:rPr lang="en-US" sz="3200"/>
              <a:t> Yes</a:t>
            </a:r>
          </a:p>
          <a:p>
            <a:pPr marL="342900" indent="-342900">
              <a:spcBef>
                <a:spcPct val="20000"/>
              </a:spcBef>
              <a:buClr>
                <a:srgbClr val="0072C6"/>
              </a:buClr>
              <a:buSzPct val="150000"/>
              <a:buFont typeface="Wingdings" pitchFamily="-65" charset="2"/>
              <a:buChar char="ü"/>
            </a:pPr>
            <a:r>
              <a:rPr lang="en-US" sz="3200"/>
              <a:t> Yes</a:t>
            </a:r>
          </a:p>
          <a:p>
            <a:pPr marL="342900" indent="-342900">
              <a:spcBef>
                <a:spcPct val="20000"/>
              </a:spcBef>
              <a:buClr>
                <a:srgbClr val="0072C6"/>
              </a:buClr>
              <a:buSzPct val="150000"/>
              <a:buFont typeface="Wingdings" pitchFamily="-65" charset="2"/>
              <a:buChar char="ü"/>
            </a:pPr>
            <a:r>
              <a:rPr lang="en-US" sz="3200"/>
              <a:t> Yes</a:t>
            </a:r>
          </a:p>
          <a:p>
            <a:pPr marL="342900" indent="-342900">
              <a:spcBef>
                <a:spcPct val="20000"/>
              </a:spcBef>
              <a:buClr>
                <a:srgbClr val="0072C6"/>
              </a:buClr>
              <a:buSzPct val="150000"/>
              <a:buFont typeface="Wingdings" pitchFamily="-65" charset="2"/>
              <a:buChar char="ü"/>
            </a:pPr>
            <a:r>
              <a:rPr lang="en-US" sz="3200"/>
              <a:t> Yes</a:t>
            </a:r>
          </a:p>
          <a:p>
            <a:pPr marL="342900" indent="-342900">
              <a:spcBef>
                <a:spcPct val="20000"/>
              </a:spcBef>
              <a:buFontTx/>
              <a:buChar char="•"/>
            </a:pPr>
            <a:endParaRPr lang="en-US" sz="3200"/>
          </a:p>
        </p:txBody>
      </p:sp>
      <p:sp>
        <p:nvSpPr>
          <p:cNvPr id="156676" name="Rectangle 4"/>
          <p:cNvSpPr>
            <a:spLocks noChangeArrowheads="1"/>
          </p:cNvSpPr>
          <p:nvPr/>
        </p:nvSpPr>
        <p:spPr bwMode="auto">
          <a:xfrm>
            <a:off x="6858000" y="2590800"/>
            <a:ext cx="1600200" cy="38100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tx1"/>
              </a:buClr>
              <a:buFont typeface="Wingdings 2" pitchFamily="-65" charset="2"/>
              <a:buChar char="Ð"/>
            </a:pPr>
            <a:r>
              <a:rPr lang="en-US" sz="3200"/>
              <a:t> No</a:t>
            </a:r>
          </a:p>
          <a:p>
            <a:pPr marL="342900" indent="-342900">
              <a:spcBef>
                <a:spcPct val="20000"/>
              </a:spcBef>
              <a:buClr>
                <a:schemeClr val="tx1"/>
              </a:buClr>
              <a:buFont typeface="Wingdings 2" pitchFamily="-65" charset="2"/>
              <a:buChar char="Ð"/>
            </a:pPr>
            <a:r>
              <a:rPr lang="en-US" sz="3200"/>
              <a:t> No</a:t>
            </a:r>
          </a:p>
          <a:p>
            <a:pPr marL="342900" indent="-342900">
              <a:spcBef>
                <a:spcPct val="20000"/>
              </a:spcBef>
              <a:buClr>
                <a:schemeClr val="tx1"/>
              </a:buClr>
              <a:buFont typeface="Wingdings 2" pitchFamily="-65" charset="2"/>
              <a:buChar char="Ð"/>
            </a:pPr>
            <a:r>
              <a:rPr lang="en-US" sz="3200"/>
              <a:t> No</a:t>
            </a:r>
          </a:p>
          <a:p>
            <a:pPr marL="342900" indent="-342900">
              <a:spcBef>
                <a:spcPct val="20000"/>
              </a:spcBef>
              <a:buClr>
                <a:schemeClr val="tx1"/>
              </a:buClr>
              <a:buFont typeface="Wingdings 2" pitchFamily="-65" charset="2"/>
              <a:buChar char="Ð"/>
            </a:pPr>
            <a:r>
              <a:rPr lang="en-US" sz="3200"/>
              <a:t> No</a:t>
            </a:r>
          </a:p>
          <a:p>
            <a:pPr marL="342900" indent="-342900">
              <a:spcBef>
                <a:spcPct val="20000"/>
              </a:spcBef>
              <a:buClr>
                <a:schemeClr val="tx1"/>
              </a:buClr>
              <a:buFont typeface="Wingdings 2" pitchFamily="-65" charset="2"/>
              <a:buChar char="Ð"/>
            </a:pPr>
            <a:r>
              <a:rPr lang="en-US" sz="3200"/>
              <a:t> No</a:t>
            </a:r>
          </a:p>
          <a:p>
            <a:pPr marL="342900" indent="-342900">
              <a:spcBef>
                <a:spcPct val="20000"/>
              </a:spcBef>
              <a:buClr>
                <a:schemeClr val="tx1"/>
              </a:buClr>
              <a:buFont typeface="Wingdings 2" pitchFamily="-65" charset="2"/>
              <a:buChar char="Ð"/>
            </a:pPr>
            <a:r>
              <a:rPr lang="en-US" sz="3200"/>
              <a:t> No  </a:t>
            </a:r>
          </a:p>
        </p:txBody>
      </p:sp>
      <p:sp>
        <p:nvSpPr>
          <p:cNvPr id="156677" name="Rectangle 5"/>
          <p:cNvSpPr>
            <a:spLocks noChangeArrowheads="1"/>
          </p:cNvSpPr>
          <p:nvPr/>
        </p:nvSpPr>
        <p:spPr bwMode="auto">
          <a:xfrm>
            <a:off x="1066800" y="152400"/>
            <a:ext cx="7162800" cy="1143000"/>
          </a:xfrm>
          <a:prstGeom prst="rect">
            <a:avLst/>
          </a:prstGeom>
          <a:noFill/>
          <a:ln w="9525">
            <a:noFill/>
            <a:miter lim="800000"/>
            <a:headEnd/>
            <a:tailEnd/>
          </a:ln>
          <a:effectLst/>
        </p:spPr>
        <p:txBody>
          <a:bodyPr anchor="ctr">
            <a:prstTxWarp prst="textNoShape">
              <a:avLst/>
            </a:prstTxWarp>
          </a:bodyPr>
          <a:lstStyle/>
          <a:p>
            <a:pPr algn="ctr">
              <a:defRPr/>
            </a:pPr>
            <a:r>
              <a:rPr lang="en-US" sz="6600">
                <a:solidFill>
                  <a:schemeClr val="tx2"/>
                </a:solidFill>
                <a:effectLst>
                  <a:outerShdw blurRad="38100" dist="38100" dir="2700000" algn="tl">
                    <a:srgbClr val="DDDDDD"/>
                  </a:outerShdw>
                </a:effectLst>
                <a:latin typeface="Impact" pitchFamily="-111" charset="0"/>
              </a:rPr>
              <a:t>Superior Features</a:t>
            </a:r>
            <a:endParaRPr lang="en-US" sz="6600">
              <a:solidFill>
                <a:schemeClr val="tx2"/>
              </a:solidFill>
              <a:latin typeface="Impact" pitchFamily="-111" charset="0"/>
            </a:endParaRPr>
          </a:p>
        </p:txBody>
      </p:sp>
      <p:sp>
        <p:nvSpPr>
          <p:cNvPr id="156678" name="Rectangle 6"/>
          <p:cNvSpPr>
            <a:spLocks noChangeArrowheads="1"/>
          </p:cNvSpPr>
          <p:nvPr/>
        </p:nvSpPr>
        <p:spPr bwMode="auto">
          <a:xfrm>
            <a:off x="304800" y="1524000"/>
            <a:ext cx="3505200" cy="1143000"/>
          </a:xfrm>
          <a:prstGeom prst="rect">
            <a:avLst/>
          </a:prstGeom>
          <a:noFill/>
          <a:ln w="9525">
            <a:noFill/>
            <a:miter lim="800000"/>
            <a:headEnd/>
            <a:tailEnd/>
          </a:ln>
          <a:effectLst/>
        </p:spPr>
        <p:txBody>
          <a:bodyPr anchor="ctr">
            <a:prstTxWarp prst="textNoShape">
              <a:avLst/>
            </a:prstTxWarp>
          </a:bodyPr>
          <a:lstStyle/>
          <a:p>
            <a:pPr algn="ctr">
              <a:defRPr/>
            </a:pPr>
            <a:r>
              <a:rPr lang="en-US" sz="3200">
                <a:solidFill>
                  <a:schemeClr val="tx2"/>
                </a:solidFill>
                <a:effectLst>
                  <a:outerShdw blurRad="38100" dist="38100" dir="2700000" algn="tl">
                    <a:srgbClr val="DDDDDD"/>
                  </a:outerShdw>
                </a:effectLst>
                <a:latin typeface="Impact" pitchFamily="-111" charset="0"/>
              </a:rPr>
              <a:t>Built-in features</a:t>
            </a:r>
            <a:endParaRPr lang="en-US" sz="3200">
              <a:solidFill>
                <a:schemeClr val="tx2"/>
              </a:solidFill>
              <a:latin typeface="Impact" pitchFamily="-111" charset="0"/>
            </a:endParaRPr>
          </a:p>
        </p:txBody>
      </p:sp>
      <p:sp>
        <p:nvSpPr>
          <p:cNvPr id="156679" name="Rectangle 7"/>
          <p:cNvSpPr>
            <a:spLocks noChangeArrowheads="1"/>
          </p:cNvSpPr>
          <p:nvPr/>
        </p:nvSpPr>
        <p:spPr bwMode="auto">
          <a:xfrm>
            <a:off x="3581400" y="1295400"/>
            <a:ext cx="3352800" cy="1143000"/>
          </a:xfrm>
          <a:prstGeom prst="rect">
            <a:avLst/>
          </a:prstGeom>
          <a:noFill/>
          <a:ln w="9525">
            <a:noFill/>
            <a:miter lim="800000"/>
            <a:headEnd/>
            <a:tailEnd/>
          </a:ln>
          <a:effectLst/>
        </p:spPr>
        <p:txBody>
          <a:bodyPr anchor="ctr">
            <a:prstTxWarp prst="textNoShape">
              <a:avLst/>
            </a:prstTxWarp>
          </a:bodyPr>
          <a:lstStyle/>
          <a:p>
            <a:pPr algn="ctr">
              <a:defRPr/>
            </a:pPr>
            <a:r>
              <a:rPr lang="en-US" sz="3200">
                <a:solidFill>
                  <a:srgbClr val="0072C6"/>
                </a:solidFill>
                <a:effectLst>
                  <a:outerShdw blurRad="38100" dist="38100" dir="2700000" algn="tl">
                    <a:srgbClr val="DDDDDD"/>
                  </a:outerShdw>
                </a:effectLst>
                <a:latin typeface="Impact" pitchFamily="-111" charset="0"/>
              </a:rPr>
              <a:t>Superior </a:t>
            </a:r>
            <a:br>
              <a:rPr lang="en-US" sz="3200">
                <a:solidFill>
                  <a:srgbClr val="0072C6"/>
                </a:solidFill>
                <a:effectLst>
                  <a:outerShdw blurRad="38100" dist="38100" dir="2700000" algn="tl">
                    <a:srgbClr val="DDDDDD"/>
                  </a:outerShdw>
                </a:effectLst>
                <a:latin typeface="Impact" pitchFamily="-111" charset="0"/>
              </a:rPr>
            </a:br>
            <a:r>
              <a:rPr lang="en-US" sz="3200">
                <a:solidFill>
                  <a:srgbClr val="0072C6"/>
                </a:solidFill>
                <a:effectLst>
                  <a:outerShdw blurRad="38100" dist="38100" dir="2700000" algn="tl">
                    <a:srgbClr val="DDDDDD"/>
                  </a:outerShdw>
                </a:effectLst>
                <a:latin typeface="Impact" pitchFamily="-111" charset="0"/>
              </a:rPr>
              <a:t>Walls</a:t>
            </a:r>
          </a:p>
        </p:txBody>
      </p:sp>
      <p:sp>
        <p:nvSpPr>
          <p:cNvPr id="156680" name="Rectangle 8"/>
          <p:cNvSpPr>
            <a:spLocks noChangeArrowheads="1"/>
          </p:cNvSpPr>
          <p:nvPr/>
        </p:nvSpPr>
        <p:spPr bwMode="auto">
          <a:xfrm>
            <a:off x="5867400" y="1295400"/>
            <a:ext cx="3352800" cy="1143000"/>
          </a:xfrm>
          <a:prstGeom prst="rect">
            <a:avLst/>
          </a:prstGeom>
          <a:noFill/>
          <a:ln w="9525">
            <a:noFill/>
            <a:miter lim="800000"/>
            <a:headEnd/>
            <a:tailEnd/>
          </a:ln>
          <a:effectLst/>
        </p:spPr>
        <p:txBody>
          <a:bodyPr anchor="ctr">
            <a:prstTxWarp prst="textNoShape">
              <a:avLst/>
            </a:prstTxWarp>
          </a:bodyPr>
          <a:lstStyle/>
          <a:p>
            <a:pPr algn="ctr">
              <a:defRPr/>
            </a:pPr>
            <a:r>
              <a:rPr lang="en-US" sz="3200">
                <a:solidFill>
                  <a:schemeClr val="tx2"/>
                </a:solidFill>
                <a:effectLst>
                  <a:outerShdw blurRad="38100" dist="38100" dir="2700000" algn="tl">
                    <a:srgbClr val="DDDDDD"/>
                  </a:outerShdw>
                </a:effectLst>
                <a:latin typeface="Impact" pitchFamily="-111" charset="0"/>
              </a:rPr>
              <a:t>Traditional</a:t>
            </a:r>
            <a:br>
              <a:rPr lang="en-US" sz="3200">
                <a:solidFill>
                  <a:schemeClr val="tx2"/>
                </a:solidFill>
                <a:effectLst>
                  <a:outerShdw blurRad="38100" dist="38100" dir="2700000" algn="tl">
                    <a:srgbClr val="DDDDDD"/>
                  </a:outerShdw>
                </a:effectLst>
                <a:latin typeface="Impact" pitchFamily="-111" charset="0"/>
              </a:rPr>
            </a:br>
            <a:r>
              <a:rPr lang="en-US" sz="3200">
                <a:solidFill>
                  <a:schemeClr val="tx2"/>
                </a:solidFill>
                <a:effectLst>
                  <a:outerShdw blurRad="38100" dist="38100" dir="2700000" algn="tl">
                    <a:srgbClr val="DDDDDD"/>
                  </a:outerShdw>
                </a:effectLst>
                <a:latin typeface="Impact" pitchFamily="-111" charset="0"/>
              </a:rPr>
              <a:t>Foundation</a:t>
            </a:r>
            <a:endParaRPr lang="en-US" sz="3200">
              <a:solidFill>
                <a:schemeClr val="tx2"/>
              </a:solidFill>
              <a:latin typeface="Impact" pitchFamily="-111" charset="0"/>
            </a:endParaRPr>
          </a:p>
        </p:txBody>
      </p:sp>
      <p:pic>
        <p:nvPicPr>
          <p:cNvPr id="80905" name="Picture 9" descr="SWAlogoforPPT"/>
          <p:cNvPicPr>
            <a:picLocks noChangeAspect="1" noChangeArrowheads="1"/>
          </p:cNvPicPr>
          <p:nvPr/>
        </p:nvPicPr>
        <p:blipFill>
          <a:blip r:embed="rId2"/>
          <a:srcRect/>
          <a:stretch>
            <a:fillRect/>
          </a:stretch>
        </p:blipFill>
        <p:spPr bwMode="auto">
          <a:xfrm>
            <a:off x="6400800" y="6294437"/>
            <a:ext cx="2286000" cy="563563"/>
          </a:xfrm>
          <a:prstGeom prst="rect">
            <a:avLst/>
          </a:prstGeom>
          <a:noFill/>
          <a:ln w="9525">
            <a:noFill/>
            <a:miter lim="800000"/>
            <a:headEnd/>
            <a:tailEnd/>
          </a:ln>
        </p:spPr>
      </p:pic>
      <p:sp>
        <p:nvSpPr>
          <p:cNvPr id="80906" name="Line 10"/>
          <p:cNvSpPr>
            <a:spLocks noChangeShapeType="1"/>
          </p:cNvSpPr>
          <p:nvPr/>
        </p:nvSpPr>
        <p:spPr bwMode="auto">
          <a:xfrm>
            <a:off x="609600" y="2514600"/>
            <a:ext cx="79248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80907" name="Line 11"/>
          <p:cNvSpPr>
            <a:spLocks noChangeShapeType="1"/>
          </p:cNvSpPr>
          <p:nvPr/>
        </p:nvSpPr>
        <p:spPr bwMode="auto">
          <a:xfrm>
            <a:off x="4114800" y="1600200"/>
            <a:ext cx="0" cy="4572000"/>
          </a:xfrm>
          <a:prstGeom prst="line">
            <a:avLst/>
          </a:prstGeom>
          <a:noFill/>
          <a:ln w="9525">
            <a:solidFill>
              <a:schemeClr val="tx1"/>
            </a:solidFill>
            <a:round/>
            <a:headEnd/>
            <a:tailEnd/>
          </a:ln>
        </p:spPr>
        <p:txBody>
          <a:bodyPr>
            <a:prstTxWarp prst="textNoShape">
              <a:avLst/>
            </a:prstTxWarp>
          </a:bodyPr>
          <a:lstStyle/>
          <a:p>
            <a:endParaRPr lang="en-US"/>
          </a:p>
        </p:txBody>
      </p:sp>
      <p:sp>
        <p:nvSpPr>
          <p:cNvPr id="80908" name="Line 12"/>
          <p:cNvSpPr>
            <a:spLocks noChangeShapeType="1"/>
          </p:cNvSpPr>
          <p:nvPr/>
        </p:nvSpPr>
        <p:spPr bwMode="auto">
          <a:xfrm>
            <a:off x="6477000" y="1600200"/>
            <a:ext cx="0" cy="4572000"/>
          </a:xfrm>
          <a:prstGeom prst="line">
            <a:avLst/>
          </a:prstGeom>
          <a:noFill/>
          <a:ln w="9525">
            <a:solidFill>
              <a:schemeClr val="tx1"/>
            </a:solidFill>
            <a:round/>
            <a:headEnd/>
            <a:tailEnd/>
          </a:ln>
        </p:spPr>
        <p:txBody>
          <a:bodyP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6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6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6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66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66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566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566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autoUpdateAnimBg="0"/>
      <p:bldP spid="15667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use the Superior Wall System</a:t>
            </a:r>
            <a:endParaRPr lang="en-US" dirty="0"/>
          </a:p>
        </p:txBody>
      </p:sp>
      <p:sp>
        <p:nvSpPr>
          <p:cNvPr id="3" name="Content Placeholder 2"/>
          <p:cNvSpPr>
            <a:spLocks noGrp="1"/>
          </p:cNvSpPr>
          <p:nvPr>
            <p:ph idx="1"/>
          </p:nvPr>
        </p:nvSpPr>
        <p:spPr/>
        <p:txBody>
          <a:bodyPr/>
          <a:lstStyle/>
          <a:p>
            <a:pPr lvl="0"/>
            <a:r>
              <a:rPr lang="en-US" b="1" i="1" dirty="0"/>
              <a:t>Prepared to finish at any time</a:t>
            </a:r>
            <a:endParaRPr lang="en-US" dirty="0"/>
          </a:p>
          <a:p>
            <a:pPr lvl="1"/>
            <a:r>
              <a:rPr lang="en-US" dirty="0"/>
              <a:t>Superior walls come standard with metal studs, insulation, and electrical cut outs, making your basement ready to finish when </a:t>
            </a:r>
            <a:r>
              <a:rPr lang="en-US" dirty="0" smtClean="0"/>
              <a:t>you are ready.</a:t>
            </a:r>
            <a:endParaRPr lang="en-US" dirty="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use the Superior Wall System</a:t>
            </a:r>
            <a:endParaRPr lang="en-US" dirty="0"/>
          </a:p>
        </p:txBody>
      </p:sp>
      <p:sp>
        <p:nvSpPr>
          <p:cNvPr id="3" name="Content Placeholder 2"/>
          <p:cNvSpPr>
            <a:spLocks noGrp="1"/>
          </p:cNvSpPr>
          <p:nvPr>
            <p:ph idx="1"/>
          </p:nvPr>
        </p:nvSpPr>
        <p:spPr/>
        <p:txBody>
          <a:bodyPr/>
          <a:lstStyle/>
          <a:p>
            <a:pPr lvl="0"/>
            <a:r>
              <a:rPr lang="en-US" b="1" i="1" dirty="0"/>
              <a:t>Added value to your home</a:t>
            </a:r>
            <a:endParaRPr lang="en-US" dirty="0"/>
          </a:p>
          <a:p>
            <a:pPr lvl="1"/>
            <a:r>
              <a:rPr lang="en-US" dirty="0"/>
              <a:t>Because you have chosen a Superior wall system,  your home  will </a:t>
            </a:r>
            <a:r>
              <a:rPr lang="en-US" dirty="0" smtClean="0"/>
              <a:t>increase  </a:t>
            </a:r>
            <a:r>
              <a:rPr lang="en-US" dirty="0"/>
              <a:t>in value more than with a simple concrete wall</a:t>
            </a:r>
            <a:r>
              <a:rPr lang="en-US" dirty="0" smtClean="0"/>
              <a:t>.</a:t>
            </a:r>
          </a:p>
          <a:p>
            <a:pPr lvl="1"/>
            <a:r>
              <a:rPr lang="en-US" dirty="0" smtClean="0"/>
              <a:t>Energy savings have been reported by our homeowners, many of whom have had reduced energy bills, even when the basement was left unfinished.  </a:t>
            </a:r>
            <a:endParaRPr lang="en-US" dirty="0"/>
          </a:p>
          <a:p>
            <a:pPr>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use the Superior Wall System</a:t>
            </a:r>
            <a:endParaRPr lang="en-US" dirty="0"/>
          </a:p>
        </p:txBody>
      </p:sp>
      <p:sp>
        <p:nvSpPr>
          <p:cNvPr id="3" name="Content Placeholder 2"/>
          <p:cNvSpPr>
            <a:spLocks noGrp="1"/>
          </p:cNvSpPr>
          <p:nvPr>
            <p:ph idx="1"/>
          </p:nvPr>
        </p:nvSpPr>
        <p:spPr/>
        <p:txBody>
          <a:bodyPr/>
          <a:lstStyle/>
          <a:p>
            <a:pPr lvl="0"/>
            <a:r>
              <a:rPr lang="en-US" b="1" i="1" dirty="0"/>
              <a:t>Value for a lifetime</a:t>
            </a:r>
            <a:r>
              <a:rPr lang="en-US" dirty="0"/>
              <a:t>- What goes into the ground cannot be changed or upgraded later. Your foundation is key to your house, so be sure you have the finest wall system in the world as your foundation.</a:t>
            </a:r>
            <a:r>
              <a:rPr lang="en-US" dirty="0" smtClean="0"/>
              <a:t> </a:t>
            </a:r>
          </a:p>
          <a:p>
            <a:pPr lvl="0"/>
            <a:r>
              <a:rPr lang="en-US" sz="4400" dirty="0" smtClean="0"/>
              <a:t>Warm, Dry, and Safe….    	Superior Walls!</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pic>
        <p:nvPicPr>
          <p:cNvPr id="4" name="Content Placeholder 3" descr="Xi Brochure.pdf"/>
          <p:cNvPicPr>
            <a:picLocks noGrp="1" noChangeAspect="1"/>
          </p:cNvPicPr>
          <p:nvPr>
            <p:ph idx="1"/>
          </p:nvPr>
        </p:nvPicPr>
        <mc:AlternateContent xmlns:mc="http://schemas.openxmlformats.org/markup-compatibility/2006">
          <mc:Choice xmlns:ma="http://schemas.microsoft.com/office/mac/drawingml/2008/main" xmlns:mv="urn:schemas-microsoft-com:mac:vml" xmlns="" Requires="ma">
            <p:blipFill>
              <a:blip r:embed="rId2"/>
              <a:srcRect l="-42356" r="-42356"/>
              <a:stretch>
                <a:fillRect/>
              </a:stretch>
            </p:blipFill>
          </mc:Choice>
          <mc:Fallback>
            <p:blipFill>
              <a:blip r:embed="rId3"/>
              <a:srcRect l="-42356" r="-42356"/>
              <a:stretch>
                <a:fillRect/>
              </a:stretch>
            </p:blipFill>
          </mc:Fallback>
        </mc:AlternateContent>
        <p:spPr>
          <a:xfrm>
            <a:off x="-688769" y="0"/>
            <a:ext cx="10455842" cy="68580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ogos2"/>
          <p:cNvPicPr>
            <a:picLocks noChangeAspect="1" noChangeArrowheads="1"/>
          </p:cNvPicPr>
          <p:nvPr/>
        </p:nvPicPr>
        <p:blipFill>
          <a:blip r:embed="rId3"/>
          <a:srcRect l="30434" b="29536"/>
          <a:stretch>
            <a:fillRect/>
          </a:stretch>
        </p:blipFill>
        <p:spPr bwMode="auto">
          <a:xfrm>
            <a:off x="0" y="990600"/>
            <a:ext cx="5202238" cy="5867400"/>
          </a:xfrm>
          <a:prstGeom prst="rect">
            <a:avLst/>
          </a:prstGeom>
          <a:noFill/>
          <a:ln w="9525">
            <a:noFill/>
            <a:miter lim="800000"/>
            <a:headEnd/>
            <a:tailEnd/>
          </a:ln>
        </p:spPr>
      </p:pic>
      <p:pic>
        <p:nvPicPr>
          <p:cNvPr id="9219" name="Picture 4" descr="Superior Walls0102"/>
          <p:cNvPicPr>
            <a:picLocks noChangeAspect="1" noChangeArrowheads="1"/>
          </p:cNvPicPr>
          <p:nvPr/>
        </p:nvPicPr>
        <p:blipFill>
          <a:blip r:embed="rId4"/>
          <a:srcRect l="10365" t="3407" r="33372" b="7771"/>
          <a:stretch>
            <a:fillRect/>
          </a:stretch>
        </p:blipFill>
        <p:spPr bwMode="auto">
          <a:xfrm>
            <a:off x="3100388" y="982663"/>
            <a:ext cx="5357812" cy="5640387"/>
          </a:xfrm>
          <a:prstGeom prst="rect">
            <a:avLst/>
          </a:prstGeom>
          <a:noFill/>
          <a:ln w="22225">
            <a:solidFill>
              <a:srgbClr val="000000"/>
            </a:solidFill>
            <a:miter lim="800000"/>
            <a:headEnd/>
            <a:tailEnd/>
          </a:ln>
        </p:spPr>
      </p:pic>
      <p:grpSp>
        <p:nvGrpSpPr>
          <p:cNvPr id="3" name="Group 4"/>
          <p:cNvGrpSpPr>
            <a:grpSpLocks/>
          </p:cNvGrpSpPr>
          <p:nvPr/>
        </p:nvGrpSpPr>
        <p:grpSpPr bwMode="auto">
          <a:xfrm>
            <a:off x="876300" y="1981200"/>
            <a:ext cx="1738313" cy="2005013"/>
            <a:chOff x="661319" y="1981200"/>
            <a:chExt cx="1737976" cy="2004934"/>
          </a:xfrm>
        </p:grpSpPr>
        <p:grpSp>
          <p:nvGrpSpPr>
            <p:cNvPr id="4" name="Group 2"/>
            <p:cNvGrpSpPr>
              <a:grpSpLocks/>
            </p:cNvGrpSpPr>
            <p:nvPr/>
          </p:nvGrpSpPr>
          <p:grpSpPr bwMode="auto">
            <a:xfrm>
              <a:off x="661319" y="2042754"/>
              <a:ext cx="1737976" cy="1943380"/>
              <a:chOff x="661319" y="2042754"/>
              <a:chExt cx="1737976" cy="1943380"/>
            </a:xfrm>
          </p:grpSpPr>
          <p:sp>
            <p:nvSpPr>
              <p:cNvPr id="2" name="TextBox 1"/>
              <p:cNvSpPr txBox="1"/>
              <p:nvPr/>
            </p:nvSpPr>
            <p:spPr>
              <a:xfrm>
                <a:off x="661319" y="2043111"/>
                <a:ext cx="1737976" cy="461944"/>
              </a:xfrm>
              <a:prstGeom prst="rect">
                <a:avLst/>
              </a:prstGeom>
              <a:noFill/>
            </p:spPr>
            <p:txBody>
              <a:bodyPr wrap="none">
                <a:spAutoFit/>
              </a:bodyPr>
              <a:lstStyle/>
              <a:p>
                <a:pPr>
                  <a:defRPr/>
                </a:pPr>
                <a:r>
                  <a:rPr lang="en-US" dirty="0">
                    <a:solidFill>
                      <a:schemeClr val="tx2"/>
                    </a:solidFill>
                    <a:effectLst>
                      <a:outerShdw blurRad="50800" dist="38100" algn="tr" rotWithShape="0">
                        <a:prstClr val="black">
                          <a:alpha val="40000"/>
                        </a:prstClr>
                      </a:outerShdw>
                    </a:effectLst>
                    <a:latin typeface="Impact"/>
                  </a:rPr>
                  <a:t>GUARANTEED</a:t>
                </a:r>
              </a:p>
            </p:txBody>
          </p:sp>
          <p:sp>
            <p:nvSpPr>
              <p:cNvPr id="7" name="TextBox 6"/>
              <p:cNvSpPr txBox="1"/>
              <p:nvPr/>
            </p:nvSpPr>
            <p:spPr>
              <a:xfrm>
                <a:off x="848608" y="2165343"/>
                <a:ext cx="1406252" cy="1446156"/>
              </a:xfrm>
              <a:prstGeom prst="rect">
                <a:avLst/>
              </a:prstGeom>
              <a:noFill/>
            </p:spPr>
            <p:txBody>
              <a:bodyPr>
                <a:spAutoFit/>
              </a:bodyPr>
              <a:lstStyle/>
              <a:p>
                <a:pPr>
                  <a:defRPr/>
                </a:pPr>
                <a:r>
                  <a:rPr lang="en-US" sz="8800" cap="all" spc="400" dirty="0">
                    <a:solidFill>
                      <a:schemeClr val="tx2"/>
                    </a:solidFill>
                    <a:effectLst>
                      <a:outerShdw blurRad="50800" dist="38100" algn="tr" rotWithShape="0">
                        <a:prstClr val="black">
                          <a:alpha val="40000"/>
                        </a:prstClr>
                      </a:outerShdw>
                    </a:effectLst>
                    <a:latin typeface="Impact"/>
                  </a:rPr>
                  <a:t>15</a:t>
                </a:r>
              </a:p>
            </p:txBody>
          </p:sp>
          <p:sp>
            <p:nvSpPr>
              <p:cNvPr id="8" name="TextBox 7"/>
              <p:cNvSpPr txBox="1"/>
              <p:nvPr/>
            </p:nvSpPr>
            <p:spPr>
              <a:xfrm>
                <a:off x="804166" y="3278137"/>
                <a:ext cx="1491961" cy="707997"/>
              </a:xfrm>
              <a:prstGeom prst="rect">
                <a:avLst/>
              </a:prstGeom>
              <a:noFill/>
            </p:spPr>
            <p:txBody>
              <a:bodyPr>
                <a:spAutoFit/>
              </a:bodyPr>
              <a:lstStyle/>
              <a:p>
                <a:pPr>
                  <a:defRPr/>
                </a:pPr>
                <a:r>
                  <a:rPr lang="en-US" sz="4000" dirty="0">
                    <a:solidFill>
                      <a:schemeClr val="tx2"/>
                    </a:solidFill>
                    <a:effectLst>
                      <a:outerShdw blurRad="50800" dist="38100" algn="tr" rotWithShape="0">
                        <a:prstClr val="black">
                          <a:alpha val="40000"/>
                        </a:prstClr>
                      </a:outerShdw>
                    </a:effectLst>
                    <a:latin typeface="Impact"/>
                  </a:rPr>
                  <a:t>YEARS</a:t>
                </a:r>
              </a:p>
            </p:txBody>
          </p:sp>
        </p:grpSp>
        <p:sp>
          <p:nvSpPr>
            <p:cNvPr id="9224" name="Rectangle 3"/>
            <p:cNvSpPr>
              <a:spLocks noChangeArrowheads="1"/>
            </p:cNvSpPr>
            <p:nvPr/>
          </p:nvSpPr>
          <p:spPr bwMode="auto">
            <a:xfrm>
              <a:off x="661319" y="1981200"/>
              <a:ext cx="1737976" cy="2004934"/>
            </a:xfrm>
            <a:prstGeom prst="rect">
              <a:avLst/>
            </a:prstGeom>
            <a:noFill/>
            <a:ln w="9525">
              <a:solidFill>
                <a:schemeClr val="tx1"/>
              </a:solidFill>
              <a:round/>
              <a:headEnd/>
              <a:tailEnd/>
            </a:ln>
          </p:spPr>
          <p:txBody>
            <a:bodyPr>
              <a:prstTxWarp prst="textNoShape">
                <a:avLst/>
              </a:prstTxWarp>
            </a:bodyPr>
            <a:lstStyle/>
            <a:p>
              <a:pPr algn="ctr"/>
              <a:endParaRPr lang="en-US"/>
            </a:p>
          </p:txBody>
        </p:sp>
      </p:grpSp>
      <p:sp>
        <p:nvSpPr>
          <p:cNvPr id="9222" name="TextBox 11"/>
          <p:cNvSpPr txBox="1">
            <a:spLocks noChangeArrowheads="1"/>
          </p:cNvSpPr>
          <p:nvPr/>
        </p:nvSpPr>
        <p:spPr bwMode="auto">
          <a:xfrm>
            <a:off x="0" y="6592888"/>
            <a:ext cx="9144000" cy="339725"/>
          </a:xfrm>
          <a:prstGeom prst="rect">
            <a:avLst/>
          </a:prstGeom>
          <a:noFill/>
          <a:ln w="9525">
            <a:noFill/>
            <a:miter lim="800000"/>
            <a:headEnd/>
            <a:tailEnd/>
          </a:ln>
        </p:spPr>
        <p:txBody>
          <a:bodyPr>
            <a:prstTxWarp prst="textNoShape">
              <a:avLst/>
            </a:prstTxWarp>
            <a:spAutoFit/>
          </a:bodyPr>
          <a:lstStyle/>
          <a:p>
            <a:r>
              <a:rPr lang="en-US" sz="1600">
                <a:latin typeface="Calibri" pitchFamily="34" charset="0"/>
                <a:ea typeface="Calibri" pitchFamily="34" charset="0"/>
                <a:cs typeface="Calibri" pitchFamily="34" charset="0"/>
              </a:rPr>
              <a:t>©2011 Superior Walls of America, Ltd.</a:t>
            </a:r>
          </a:p>
        </p:txBody>
      </p:sp>
      <p:sp>
        <p:nvSpPr>
          <p:cNvPr id="12" name="TextBox 11"/>
          <p:cNvSpPr txBox="1"/>
          <p:nvPr/>
        </p:nvSpPr>
        <p:spPr>
          <a:xfrm>
            <a:off x="1295400" y="228601"/>
            <a:ext cx="7239000" cy="461665"/>
          </a:xfrm>
          <a:prstGeom prst="rect">
            <a:avLst/>
          </a:prstGeom>
          <a:noFill/>
        </p:spPr>
        <p:txBody>
          <a:bodyPr wrap="square" rtlCol="0">
            <a:spAutoFit/>
          </a:bodyPr>
          <a:lstStyle/>
          <a:p>
            <a:r>
              <a:rPr lang="en-US" dirty="0" smtClean="0"/>
              <a:t>Create more living space with a Superior Foundation</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use the Superior Wall System</a:t>
            </a:r>
            <a:endParaRPr lang="en-US" dirty="0"/>
          </a:p>
        </p:txBody>
      </p:sp>
      <p:sp>
        <p:nvSpPr>
          <p:cNvPr id="3" name="Content Placeholder 2"/>
          <p:cNvSpPr>
            <a:spLocks noGrp="1"/>
          </p:cNvSpPr>
          <p:nvPr>
            <p:ph idx="1"/>
          </p:nvPr>
        </p:nvSpPr>
        <p:spPr/>
        <p:txBody>
          <a:bodyPr/>
          <a:lstStyle/>
          <a:p>
            <a:pPr lvl="0"/>
            <a:r>
              <a:rPr lang="en-US" b="1" i="1" dirty="0"/>
              <a:t>Installs in 2 days</a:t>
            </a:r>
            <a:endParaRPr lang="en-US" dirty="0"/>
          </a:p>
          <a:p>
            <a:pPr lvl="1"/>
            <a:r>
              <a:rPr lang="en-US" dirty="0"/>
              <a:t>The wall system comes to the site already cured, and is placed in the ground in 1-2 days by our</a:t>
            </a:r>
            <a:r>
              <a:rPr lang="en-US" dirty="0" smtClean="0"/>
              <a:t> highly experienced and trained </a:t>
            </a:r>
            <a:r>
              <a:rPr lang="en-US" dirty="0"/>
              <a:t>set crew. Once the first floor is attached, the rest of the house can go up quickly.  Our wall system can even be installed in winter time conditions. The framers will have a wall system that is plumb, true, and ready to build on.</a:t>
            </a:r>
            <a:r>
              <a:rPr lang="en-US" dirty="0" smtClean="0"/>
              <a:t> This saves time, reduces the days needed to finish the house, and gets the homeowner into their new house sooner.</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p:cNvSpPr>
          <p:nvPr/>
        </p:nvSpPr>
        <p:spPr bwMode="auto">
          <a:xfrm>
            <a:off x="685800" y="-76200"/>
            <a:ext cx="7772400" cy="1143000"/>
          </a:xfrm>
          <a:prstGeom prst="rect">
            <a:avLst/>
          </a:prstGeom>
          <a:noFill/>
          <a:ln w="9525">
            <a:noFill/>
            <a:miter lim="800000"/>
            <a:headEnd/>
            <a:tailEnd/>
          </a:ln>
          <a:effectLst/>
        </p:spPr>
        <p:txBody>
          <a:bodyPr anchor="ctr">
            <a:prstTxWarp prst="textNoShape">
              <a:avLst/>
            </a:prstTxWarp>
          </a:bodyPr>
          <a:lstStyle/>
          <a:p>
            <a:pPr algn="ctr">
              <a:defRPr/>
            </a:pPr>
            <a:r>
              <a:rPr lang="en-US" sz="4400">
                <a:solidFill>
                  <a:schemeClr val="tx2"/>
                </a:solidFill>
                <a:effectLst>
                  <a:outerShdw blurRad="38100" dist="38100" dir="2700000" algn="tl">
                    <a:srgbClr val="DDDDDD"/>
                  </a:outerShdw>
                </a:effectLst>
                <a:latin typeface="Impact" pitchFamily="-111" charset="0"/>
              </a:rPr>
              <a:t>The Superior Building Process</a:t>
            </a:r>
            <a:endParaRPr lang="en-US" sz="4400">
              <a:solidFill>
                <a:schemeClr val="tx2"/>
              </a:solidFill>
              <a:latin typeface="Impact" pitchFamily="-111" charset="0"/>
            </a:endParaRPr>
          </a:p>
        </p:txBody>
      </p:sp>
      <p:pic>
        <p:nvPicPr>
          <p:cNvPr id="121859" name="Picture 3" descr="Nick with builder 3"/>
          <p:cNvPicPr>
            <a:picLocks noChangeAspect="1" noChangeArrowheads="1"/>
          </p:cNvPicPr>
          <p:nvPr/>
        </p:nvPicPr>
        <p:blipFill>
          <a:blip r:embed="rId2"/>
          <a:srcRect/>
          <a:stretch>
            <a:fillRect/>
          </a:stretch>
        </p:blipFill>
        <p:spPr bwMode="auto">
          <a:xfrm>
            <a:off x="381000" y="1066800"/>
            <a:ext cx="2743200" cy="2057400"/>
          </a:xfrm>
          <a:prstGeom prst="rect">
            <a:avLst/>
          </a:prstGeom>
          <a:noFill/>
          <a:ln w="9525">
            <a:noFill/>
            <a:miter lim="800000"/>
            <a:headEnd/>
            <a:tailEnd/>
          </a:ln>
        </p:spPr>
      </p:pic>
      <p:pic>
        <p:nvPicPr>
          <p:cNvPr id="121860" name="Picture 4" descr="PrepareSite(edit)"/>
          <p:cNvPicPr>
            <a:picLocks noChangeAspect="1" noChangeArrowheads="1"/>
          </p:cNvPicPr>
          <p:nvPr/>
        </p:nvPicPr>
        <p:blipFill>
          <a:blip r:embed="rId3"/>
          <a:srcRect l="2942" r="5882" b="1253"/>
          <a:stretch>
            <a:fillRect/>
          </a:stretch>
        </p:blipFill>
        <p:spPr bwMode="auto">
          <a:xfrm>
            <a:off x="3276600" y="1066800"/>
            <a:ext cx="2743200" cy="2035175"/>
          </a:xfrm>
          <a:prstGeom prst="rect">
            <a:avLst/>
          </a:prstGeom>
          <a:noFill/>
          <a:ln w="9525">
            <a:noFill/>
            <a:miter lim="800000"/>
            <a:headEnd/>
            <a:tailEnd/>
          </a:ln>
        </p:spPr>
      </p:pic>
      <p:pic>
        <p:nvPicPr>
          <p:cNvPr id="121861" name="Picture 5" descr="FactoryLayInsulation2(edit)"/>
          <p:cNvPicPr>
            <a:picLocks noChangeAspect="1" noChangeArrowheads="1"/>
          </p:cNvPicPr>
          <p:nvPr/>
        </p:nvPicPr>
        <p:blipFill>
          <a:blip r:embed="rId4"/>
          <a:srcRect r="12257" b="4762"/>
          <a:stretch>
            <a:fillRect/>
          </a:stretch>
        </p:blipFill>
        <p:spPr bwMode="auto">
          <a:xfrm>
            <a:off x="6172200" y="1066800"/>
            <a:ext cx="2743200" cy="2017713"/>
          </a:xfrm>
          <a:prstGeom prst="rect">
            <a:avLst/>
          </a:prstGeom>
          <a:noFill/>
          <a:ln w="9525">
            <a:noFill/>
            <a:miter lim="800000"/>
            <a:headEnd/>
            <a:tailEnd/>
          </a:ln>
        </p:spPr>
      </p:pic>
      <p:pic>
        <p:nvPicPr>
          <p:cNvPr id="121862" name="Picture 6" descr="FactoryPourConcrete"/>
          <p:cNvPicPr>
            <a:picLocks noChangeAspect="1" noChangeArrowheads="1"/>
          </p:cNvPicPr>
          <p:nvPr/>
        </p:nvPicPr>
        <p:blipFill>
          <a:blip r:embed="rId5">
            <a:lum bright="-4000"/>
          </a:blip>
          <a:srcRect l="3000" t="4456" r="11501" b="743"/>
          <a:stretch>
            <a:fillRect/>
          </a:stretch>
        </p:blipFill>
        <p:spPr bwMode="auto">
          <a:xfrm>
            <a:off x="379413" y="3898900"/>
            <a:ext cx="2746375" cy="2051050"/>
          </a:xfrm>
          <a:prstGeom prst="rect">
            <a:avLst/>
          </a:prstGeom>
          <a:noFill/>
          <a:ln w="9525">
            <a:noFill/>
            <a:miter lim="800000"/>
            <a:headEnd/>
            <a:tailEnd/>
          </a:ln>
        </p:spPr>
      </p:pic>
      <p:pic>
        <p:nvPicPr>
          <p:cNvPr id="121863" name="Picture 7" descr="DeliverPanelsOnTruck(edit)"/>
          <p:cNvPicPr>
            <a:picLocks noChangeAspect="1" noChangeArrowheads="1"/>
          </p:cNvPicPr>
          <p:nvPr/>
        </p:nvPicPr>
        <p:blipFill>
          <a:blip r:embed="rId6"/>
          <a:srcRect l="3334" t="4893" r="11334" b="2141"/>
          <a:stretch>
            <a:fillRect/>
          </a:stretch>
        </p:blipFill>
        <p:spPr bwMode="auto">
          <a:xfrm>
            <a:off x="3276600" y="3908425"/>
            <a:ext cx="2743200" cy="2035175"/>
          </a:xfrm>
          <a:prstGeom prst="rect">
            <a:avLst/>
          </a:prstGeom>
          <a:noFill/>
          <a:ln w="9525">
            <a:noFill/>
            <a:miter lim="800000"/>
            <a:headEnd/>
            <a:tailEnd/>
          </a:ln>
        </p:spPr>
      </p:pic>
      <p:sp>
        <p:nvSpPr>
          <p:cNvPr id="121864" name="Rectangle 8"/>
          <p:cNvSpPr>
            <a:spLocks noChangeArrowheads="1"/>
          </p:cNvSpPr>
          <p:nvPr/>
        </p:nvSpPr>
        <p:spPr bwMode="auto">
          <a:xfrm>
            <a:off x="457200" y="3276600"/>
            <a:ext cx="2895600" cy="4572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sz="1800"/>
              <a:t>Architect creates blueprints</a:t>
            </a:r>
          </a:p>
        </p:txBody>
      </p:sp>
      <p:sp>
        <p:nvSpPr>
          <p:cNvPr id="121865" name="Rectangle 9"/>
          <p:cNvSpPr>
            <a:spLocks noChangeArrowheads="1"/>
          </p:cNvSpPr>
          <p:nvPr/>
        </p:nvSpPr>
        <p:spPr bwMode="auto">
          <a:xfrm>
            <a:off x="3581400" y="3276600"/>
            <a:ext cx="2895600" cy="4572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sz="1800"/>
              <a:t>Excavator prepares site</a:t>
            </a:r>
          </a:p>
        </p:txBody>
      </p:sp>
      <p:sp>
        <p:nvSpPr>
          <p:cNvPr id="121866" name="Rectangle 10"/>
          <p:cNvSpPr>
            <a:spLocks noChangeArrowheads="1"/>
          </p:cNvSpPr>
          <p:nvPr/>
        </p:nvSpPr>
        <p:spPr bwMode="auto">
          <a:xfrm>
            <a:off x="5943600" y="3200400"/>
            <a:ext cx="2895600" cy="457200"/>
          </a:xfrm>
          <a:prstGeom prst="rect">
            <a:avLst/>
          </a:prstGeom>
          <a:noFill/>
          <a:ln w="9525">
            <a:noFill/>
            <a:miter lim="800000"/>
            <a:headEnd/>
            <a:tailEnd/>
          </a:ln>
        </p:spPr>
        <p:txBody>
          <a:bodyPr>
            <a:prstTxWarp prst="textNoShape">
              <a:avLst/>
            </a:prstTxWarp>
          </a:bodyPr>
          <a:lstStyle/>
          <a:p>
            <a:pPr marL="342900" indent="-342900" algn="ctr">
              <a:spcBef>
                <a:spcPct val="20000"/>
              </a:spcBef>
            </a:pPr>
            <a:r>
              <a:rPr lang="en-US" sz="1800"/>
              <a:t>	Insulation set</a:t>
            </a:r>
            <a:br>
              <a:rPr lang="en-US" sz="1800"/>
            </a:br>
            <a:r>
              <a:rPr lang="en-US" sz="1800"/>
              <a:t>(Superior Walls factory)</a:t>
            </a:r>
          </a:p>
        </p:txBody>
      </p:sp>
      <p:sp>
        <p:nvSpPr>
          <p:cNvPr id="121867" name="Rectangle 11"/>
          <p:cNvSpPr>
            <a:spLocks noChangeArrowheads="1"/>
          </p:cNvSpPr>
          <p:nvPr/>
        </p:nvSpPr>
        <p:spPr bwMode="auto">
          <a:xfrm>
            <a:off x="152400" y="6096000"/>
            <a:ext cx="2895600" cy="457200"/>
          </a:xfrm>
          <a:prstGeom prst="rect">
            <a:avLst/>
          </a:prstGeom>
          <a:noFill/>
          <a:ln w="9525">
            <a:noFill/>
            <a:miter lim="800000"/>
            <a:headEnd/>
            <a:tailEnd/>
          </a:ln>
        </p:spPr>
        <p:txBody>
          <a:bodyPr>
            <a:prstTxWarp prst="textNoShape">
              <a:avLst/>
            </a:prstTxWarp>
          </a:bodyPr>
          <a:lstStyle/>
          <a:p>
            <a:pPr marL="342900" indent="-342900" algn="ctr">
              <a:spcBef>
                <a:spcPct val="20000"/>
              </a:spcBef>
            </a:pPr>
            <a:r>
              <a:rPr lang="en-US" sz="1800"/>
              <a:t>	Concrete poured</a:t>
            </a:r>
            <a:br>
              <a:rPr lang="en-US" sz="1800"/>
            </a:br>
            <a:r>
              <a:rPr lang="en-US" sz="1800"/>
              <a:t>(Superior Walls factory)</a:t>
            </a:r>
          </a:p>
        </p:txBody>
      </p:sp>
      <p:sp>
        <p:nvSpPr>
          <p:cNvPr id="121868" name="Rectangle 12"/>
          <p:cNvSpPr>
            <a:spLocks noChangeArrowheads="1"/>
          </p:cNvSpPr>
          <p:nvPr/>
        </p:nvSpPr>
        <p:spPr bwMode="auto">
          <a:xfrm>
            <a:off x="3429000" y="6248400"/>
            <a:ext cx="2895600" cy="4572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sz="1800"/>
              <a:t>Walls delivered by trailer</a:t>
            </a:r>
          </a:p>
        </p:txBody>
      </p:sp>
      <p:sp>
        <p:nvSpPr>
          <p:cNvPr id="121869" name="Rectangle 13"/>
          <p:cNvSpPr>
            <a:spLocks noChangeArrowheads="1"/>
          </p:cNvSpPr>
          <p:nvPr/>
        </p:nvSpPr>
        <p:spPr bwMode="auto">
          <a:xfrm>
            <a:off x="5791200" y="6096000"/>
            <a:ext cx="3352800" cy="5334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sz="1800"/>
              <a:t>	Certified Superior Walls </a:t>
            </a:r>
            <a:br>
              <a:rPr lang="en-US" sz="1800"/>
            </a:br>
            <a:r>
              <a:rPr lang="en-US" sz="1800"/>
              <a:t>crew completes installation</a:t>
            </a:r>
          </a:p>
        </p:txBody>
      </p:sp>
      <p:pic>
        <p:nvPicPr>
          <p:cNvPr id="121870" name="Picture 14" descr="ManAndWallCorner2(edit)"/>
          <p:cNvPicPr>
            <a:picLocks noChangeAspect="1" noChangeArrowheads="1"/>
          </p:cNvPicPr>
          <p:nvPr/>
        </p:nvPicPr>
        <p:blipFill>
          <a:blip r:embed="rId7"/>
          <a:srcRect l="2740" b="1370"/>
          <a:stretch>
            <a:fillRect/>
          </a:stretch>
        </p:blipFill>
        <p:spPr bwMode="auto">
          <a:xfrm>
            <a:off x="6172200" y="3886200"/>
            <a:ext cx="2705100" cy="2057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21858"/>
                                        </p:tgtEl>
                                        <p:attrNameLst>
                                          <p:attrName>style.visibility</p:attrName>
                                        </p:attrNameLst>
                                      </p:cBhvr>
                                      <p:to>
                                        <p:strVal val="visible"/>
                                      </p:to>
                                    </p:set>
                                    <p:anim calcmode="lin" valueType="num">
                                      <p:cBhvr>
                                        <p:cTn id="7" dur="500" fill="hold"/>
                                        <p:tgtEl>
                                          <p:spTgt spid="121858"/>
                                        </p:tgtEl>
                                        <p:attrNameLst>
                                          <p:attrName>ppt_w</p:attrName>
                                        </p:attrNameLst>
                                      </p:cBhvr>
                                      <p:tavLst>
                                        <p:tav tm="0">
                                          <p:val>
                                            <p:fltVal val="0"/>
                                          </p:val>
                                        </p:tav>
                                        <p:tav tm="100000">
                                          <p:val>
                                            <p:strVal val="#ppt_w"/>
                                          </p:val>
                                        </p:tav>
                                      </p:tavLst>
                                    </p:anim>
                                    <p:anim calcmode="lin" valueType="num">
                                      <p:cBhvr>
                                        <p:cTn id="8" dur="500" fill="hold"/>
                                        <p:tgtEl>
                                          <p:spTgt spid="12185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21859"/>
                                        </p:tgtEl>
                                        <p:attrNameLst>
                                          <p:attrName>style.visibility</p:attrName>
                                        </p:attrNameLst>
                                      </p:cBhvr>
                                      <p:to>
                                        <p:strVal val="visible"/>
                                      </p:to>
                                    </p:set>
                                    <p:anim calcmode="lin" valueType="num">
                                      <p:cBhvr>
                                        <p:cTn id="13" dur="500" fill="hold"/>
                                        <p:tgtEl>
                                          <p:spTgt spid="121859"/>
                                        </p:tgtEl>
                                        <p:attrNameLst>
                                          <p:attrName>ppt_w</p:attrName>
                                        </p:attrNameLst>
                                      </p:cBhvr>
                                      <p:tavLst>
                                        <p:tav tm="0">
                                          <p:val>
                                            <p:fltVal val="0"/>
                                          </p:val>
                                        </p:tav>
                                        <p:tav tm="100000">
                                          <p:val>
                                            <p:strVal val="#ppt_w"/>
                                          </p:val>
                                        </p:tav>
                                      </p:tavLst>
                                    </p:anim>
                                    <p:anim calcmode="lin" valueType="num">
                                      <p:cBhvr>
                                        <p:cTn id="14" dur="500" fill="hold"/>
                                        <p:tgtEl>
                                          <p:spTgt spid="121859"/>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23" presetClass="entr" presetSubtype="16" fill="hold" grpId="0" nodeType="afterEffect">
                                  <p:stCondLst>
                                    <p:cond delay="0"/>
                                  </p:stCondLst>
                                  <p:childTnLst>
                                    <p:set>
                                      <p:cBhvr>
                                        <p:cTn id="17" dur="1" fill="hold">
                                          <p:stCondLst>
                                            <p:cond delay="0"/>
                                          </p:stCondLst>
                                        </p:cTn>
                                        <p:tgtEl>
                                          <p:spTgt spid="121864"/>
                                        </p:tgtEl>
                                        <p:attrNameLst>
                                          <p:attrName>style.visibility</p:attrName>
                                        </p:attrNameLst>
                                      </p:cBhvr>
                                      <p:to>
                                        <p:strVal val="visible"/>
                                      </p:to>
                                    </p:set>
                                    <p:anim calcmode="lin" valueType="num">
                                      <p:cBhvr>
                                        <p:cTn id="18" dur="500" fill="hold"/>
                                        <p:tgtEl>
                                          <p:spTgt spid="121864"/>
                                        </p:tgtEl>
                                        <p:attrNameLst>
                                          <p:attrName>ppt_w</p:attrName>
                                        </p:attrNameLst>
                                      </p:cBhvr>
                                      <p:tavLst>
                                        <p:tav tm="0">
                                          <p:val>
                                            <p:fltVal val="0"/>
                                          </p:val>
                                        </p:tav>
                                        <p:tav tm="100000">
                                          <p:val>
                                            <p:strVal val="#ppt_w"/>
                                          </p:val>
                                        </p:tav>
                                      </p:tavLst>
                                    </p:anim>
                                    <p:anim calcmode="lin" valueType="num">
                                      <p:cBhvr>
                                        <p:cTn id="19" dur="500" fill="hold"/>
                                        <p:tgtEl>
                                          <p:spTgt spid="121864"/>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121860"/>
                                        </p:tgtEl>
                                        <p:attrNameLst>
                                          <p:attrName>style.visibility</p:attrName>
                                        </p:attrNameLst>
                                      </p:cBhvr>
                                      <p:to>
                                        <p:strVal val="visible"/>
                                      </p:to>
                                    </p:set>
                                    <p:anim calcmode="lin" valueType="num">
                                      <p:cBhvr>
                                        <p:cTn id="24" dur="500" fill="hold"/>
                                        <p:tgtEl>
                                          <p:spTgt spid="121860"/>
                                        </p:tgtEl>
                                        <p:attrNameLst>
                                          <p:attrName>ppt_w</p:attrName>
                                        </p:attrNameLst>
                                      </p:cBhvr>
                                      <p:tavLst>
                                        <p:tav tm="0">
                                          <p:val>
                                            <p:fltVal val="0"/>
                                          </p:val>
                                        </p:tav>
                                        <p:tav tm="100000">
                                          <p:val>
                                            <p:strVal val="#ppt_w"/>
                                          </p:val>
                                        </p:tav>
                                      </p:tavLst>
                                    </p:anim>
                                    <p:anim calcmode="lin" valueType="num">
                                      <p:cBhvr>
                                        <p:cTn id="25" dur="500" fill="hold"/>
                                        <p:tgtEl>
                                          <p:spTgt spid="121860"/>
                                        </p:tgtEl>
                                        <p:attrNameLst>
                                          <p:attrName>ppt_h</p:attrName>
                                        </p:attrNameLst>
                                      </p:cBhvr>
                                      <p:tavLst>
                                        <p:tav tm="0">
                                          <p:val>
                                            <p:fltVal val="0"/>
                                          </p:val>
                                        </p:tav>
                                        <p:tav tm="100000">
                                          <p:val>
                                            <p:strVal val="#ppt_h"/>
                                          </p:val>
                                        </p:tav>
                                      </p:tavLst>
                                    </p:anim>
                                  </p:childTnLst>
                                </p:cTn>
                              </p:par>
                            </p:childTnLst>
                          </p:cTn>
                        </p:par>
                        <p:par>
                          <p:cTn id="26" fill="hold">
                            <p:stCondLst>
                              <p:cond delay="500"/>
                            </p:stCondLst>
                            <p:childTnLst>
                              <p:par>
                                <p:cTn id="27" presetID="23" presetClass="entr" presetSubtype="16" fill="hold" grpId="0" nodeType="afterEffect">
                                  <p:stCondLst>
                                    <p:cond delay="0"/>
                                  </p:stCondLst>
                                  <p:childTnLst>
                                    <p:set>
                                      <p:cBhvr>
                                        <p:cTn id="28" dur="1" fill="hold">
                                          <p:stCondLst>
                                            <p:cond delay="0"/>
                                          </p:stCondLst>
                                        </p:cTn>
                                        <p:tgtEl>
                                          <p:spTgt spid="121865"/>
                                        </p:tgtEl>
                                        <p:attrNameLst>
                                          <p:attrName>style.visibility</p:attrName>
                                        </p:attrNameLst>
                                      </p:cBhvr>
                                      <p:to>
                                        <p:strVal val="visible"/>
                                      </p:to>
                                    </p:set>
                                    <p:anim calcmode="lin" valueType="num">
                                      <p:cBhvr>
                                        <p:cTn id="29" dur="500" fill="hold"/>
                                        <p:tgtEl>
                                          <p:spTgt spid="121865"/>
                                        </p:tgtEl>
                                        <p:attrNameLst>
                                          <p:attrName>ppt_w</p:attrName>
                                        </p:attrNameLst>
                                      </p:cBhvr>
                                      <p:tavLst>
                                        <p:tav tm="0">
                                          <p:val>
                                            <p:fltVal val="0"/>
                                          </p:val>
                                        </p:tav>
                                        <p:tav tm="100000">
                                          <p:val>
                                            <p:strVal val="#ppt_w"/>
                                          </p:val>
                                        </p:tav>
                                      </p:tavLst>
                                    </p:anim>
                                    <p:anim calcmode="lin" valueType="num">
                                      <p:cBhvr>
                                        <p:cTn id="30" dur="500" fill="hold"/>
                                        <p:tgtEl>
                                          <p:spTgt spid="121865"/>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121861"/>
                                        </p:tgtEl>
                                        <p:attrNameLst>
                                          <p:attrName>style.visibility</p:attrName>
                                        </p:attrNameLst>
                                      </p:cBhvr>
                                      <p:to>
                                        <p:strVal val="visible"/>
                                      </p:to>
                                    </p:set>
                                    <p:anim calcmode="lin" valueType="num">
                                      <p:cBhvr>
                                        <p:cTn id="35" dur="500" fill="hold"/>
                                        <p:tgtEl>
                                          <p:spTgt spid="121861"/>
                                        </p:tgtEl>
                                        <p:attrNameLst>
                                          <p:attrName>ppt_w</p:attrName>
                                        </p:attrNameLst>
                                      </p:cBhvr>
                                      <p:tavLst>
                                        <p:tav tm="0">
                                          <p:val>
                                            <p:fltVal val="0"/>
                                          </p:val>
                                        </p:tav>
                                        <p:tav tm="100000">
                                          <p:val>
                                            <p:strVal val="#ppt_w"/>
                                          </p:val>
                                        </p:tav>
                                      </p:tavLst>
                                    </p:anim>
                                    <p:anim calcmode="lin" valueType="num">
                                      <p:cBhvr>
                                        <p:cTn id="36" dur="500" fill="hold"/>
                                        <p:tgtEl>
                                          <p:spTgt spid="121861"/>
                                        </p:tgtEl>
                                        <p:attrNameLst>
                                          <p:attrName>ppt_h</p:attrName>
                                        </p:attrNameLst>
                                      </p:cBhvr>
                                      <p:tavLst>
                                        <p:tav tm="0">
                                          <p:val>
                                            <p:fltVal val="0"/>
                                          </p:val>
                                        </p:tav>
                                        <p:tav tm="100000">
                                          <p:val>
                                            <p:strVal val="#ppt_h"/>
                                          </p:val>
                                        </p:tav>
                                      </p:tavLst>
                                    </p:anim>
                                  </p:childTnLst>
                                </p:cTn>
                              </p:par>
                            </p:childTnLst>
                          </p:cTn>
                        </p:par>
                        <p:par>
                          <p:cTn id="37" fill="hold">
                            <p:stCondLst>
                              <p:cond delay="500"/>
                            </p:stCondLst>
                            <p:childTnLst>
                              <p:par>
                                <p:cTn id="38" presetID="23" presetClass="entr" presetSubtype="16" fill="hold" grpId="0" nodeType="afterEffect">
                                  <p:stCondLst>
                                    <p:cond delay="0"/>
                                  </p:stCondLst>
                                  <p:childTnLst>
                                    <p:set>
                                      <p:cBhvr>
                                        <p:cTn id="39" dur="1" fill="hold">
                                          <p:stCondLst>
                                            <p:cond delay="0"/>
                                          </p:stCondLst>
                                        </p:cTn>
                                        <p:tgtEl>
                                          <p:spTgt spid="121866"/>
                                        </p:tgtEl>
                                        <p:attrNameLst>
                                          <p:attrName>style.visibility</p:attrName>
                                        </p:attrNameLst>
                                      </p:cBhvr>
                                      <p:to>
                                        <p:strVal val="visible"/>
                                      </p:to>
                                    </p:set>
                                    <p:anim calcmode="lin" valueType="num">
                                      <p:cBhvr>
                                        <p:cTn id="40" dur="500" fill="hold"/>
                                        <p:tgtEl>
                                          <p:spTgt spid="121866"/>
                                        </p:tgtEl>
                                        <p:attrNameLst>
                                          <p:attrName>ppt_w</p:attrName>
                                        </p:attrNameLst>
                                      </p:cBhvr>
                                      <p:tavLst>
                                        <p:tav tm="0">
                                          <p:val>
                                            <p:fltVal val="0"/>
                                          </p:val>
                                        </p:tav>
                                        <p:tav tm="100000">
                                          <p:val>
                                            <p:strVal val="#ppt_w"/>
                                          </p:val>
                                        </p:tav>
                                      </p:tavLst>
                                    </p:anim>
                                    <p:anim calcmode="lin" valueType="num">
                                      <p:cBhvr>
                                        <p:cTn id="41" dur="500" fill="hold"/>
                                        <p:tgtEl>
                                          <p:spTgt spid="121866"/>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nodeType="clickEffect">
                                  <p:stCondLst>
                                    <p:cond delay="0"/>
                                  </p:stCondLst>
                                  <p:childTnLst>
                                    <p:set>
                                      <p:cBhvr>
                                        <p:cTn id="45" dur="1" fill="hold">
                                          <p:stCondLst>
                                            <p:cond delay="0"/>
                                          </p:stCondLst>
                                        </p:cTn>
                                        <p:tgtEl>
                                          <p:spTgt spid="121862"/>
                                        </p:tgtEl>
                                        <p:attrNameLst>
                                          <p:attrName>style.visibility</p:attrName>
                                        </p:attrNameLst>
                                      </p:cBhvr>
                                      <p:to>
                                        <p:strVal val="visible"/>
                                      </p:to>
                                    </p:set>
                                    <p:anim calcmode="lin" valueType="num">
                                      <p:cBhvr>
                                        <p:cTn id="46" dur="500" fill="hold"/>
                                        <p:tgtEl>
                                          <p:spTgt spid="121862"/>
                                        </p:tgtEl>
                                        <p:attrNameLst>
                                          <p:attrName>ppt_w</p:attrName>
                                        </p:attrNameLst>
                                      </p:cBhvr>
                                      <p:tavLst>
                                        <p:tav tm="0">
                                          <p:val>
                                            <p:fltVal val="0"/>
                                          </p:val>
                                        </p:tav>
                                        <p:tav tm="100000">
                                          <p:val>
                                            <p:strVal val="#ppt_w"/>
                                          </p:val>
                                        </p:tav>
                                      </p:tavLst>
                                    </p:anim>
                                    <p:anim calcmode="lin" valueType="num">
                                      <p:cBhvr>
                                        <p:cTn id="47" dur="500" fill="hold"/>
                                        <p:tgtEl>
                                          <p:spTgt spid="121862"/>
                                        </p:tgtEl>
                                        <p:attrNameLst>
                                          <p:attrName>ppt_h</p:attrName>
                                        </p:attrNameLst>
                                      </p:cBhvr>
                                      <p:tavLst>
                                        <p:tav tm="0">
                                          <p:val>
                                            <p:fltVal val="0"/>
                                          </p:val>
                                        </p:tav>
                                        <p:tav tm="100000">
                                          <p:val>
                                            <p:strVal val="#ppt_h"/>
                                          </p:val>
                                        </p:tav>
                                      </p:tavLst>
                                    </p:anim>
                                  </p:childTnLst>
                                </p:cTn>
                              </p:par>
                            </p:childTnLst>
                          </p:cTn>
                        </p:par>
                        <p:par>
                          <p:cTn id="48" fill="hold">
                            <p:stCondLst>
                              <p:cond delay="500"/>
                            </p:stCondLst>
                            <p:childTnLst>
                              <p:par>
                                <p:cTn id="49" presetID="23" presetClass="entr" presetSubtype="16" fill="hold" grpId="0" nodeType="afterEffect">
                                  <p:stCondLst>
                                    <p:cond delay="0"/>
                                  </p:stCondLst>
                                  <p:childTnLst>
                                    <p:set>
                                      <p:cBhvr>
                                        <p:cTn id="50" dur="1" fill="hold">
                                          <p:stCondLst>
                                            <p:cond delay="0"/>
                                          </p:stCondLst>
                                        </p:cTn>
                                        <p:tgtEl>
                                          <p:spTgt spid="121867"/>
                                        </p:tgtEl>
                                        <p:attrNameLst>
                                          <p:attrName>style.visibility</p:attrName>
                                        </p:attrNameLst>
                                      </p:cBhvr>
                                      <p:to>
                                        <p:strVal val="visible"/>
                                      </p:to>
                                    </p:set>
                                    <p:anim calcmode="lin" valueType="num">
                                      <p:cBhvr>
                                        <p:cTn id="51" dur="500" fill="hold"/>
                                        <p:tgtEl>
                                          <p:spTgt spid="121867"/>
                                        </p:tgtEl>
                                        <p:attrNameLst>
                                          <p:attrName>ppt_w</p:attrName>
                                        </p:attrNameLst>
                                      </p:cBhvr>
                                      <p:tavLst>
                                        <p:tav tm="0">
                                          <p:val>
                                            <p:fltVal val="0"/>
                                          </p:val>
                                        </p:tav>
                                        <p:tav tm="100000">
                                          <p:val>
                                            <p:strVal val="#ppt_w"/>
                                          </p:val>
                                        </p:tav>
                                      </p:tavLst>
                                    </p:anim>
                                    <p:anim calcmode="lin" valueType="num">
                                      <p:cBhvr>
                                        <p:cTn id="52" dur="500" fill="hold"/>
                                        <p:tgtEl>
                                          <p:spTgt spid="121867"/>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nodeType="clickEffect">
                                  <p:stCondLst>
                                    <p:cond delay="0"/>
                                  </p:stCondLst>
                                  <p:childTnLst>
                                    <p:set>
                                      <p:cBhvr>
                                        <p:cTn id="56" dur="1" fill="hold">
                                          <p:stCondLst>
                                            <p:cond delay="0"/>
                                          </p:stCondLst>
                                        </p:cTn>
                                        <p:tgtEl>
                                          <p:spTgt spid="121863"/>
                                        </p:tgtEl>
                                        <p:attrNameLst>
                                          <p:attrName>style.visibility</p:attrName>
                                        </p:attrNameLst>
                                      </p:cBhvr>
                                      <p:to>
                                        <p:strVal val="visible"/>
                                      </p:to>
                                    </p:set>
                                    <p:anim calcmode="lin" valueType="num">
                                      <p:cBhvr>
                                        <p:cTn id="57" dur="500" fill="hold"/>
                                        <p:tgtEl>
                                          <p:spTgt spid="121863"/>
                                        </p:tgtEl>
                                        <p:attrNameLst>
                                          <p:attrName>ppt_w</p:attrName>
                                        </p:attrNameLst>
                                      </p:cBhvr>
                                      <p:tavLst>
                                        <p:tav tm="0">
                                          <p:val>
                                            <p:fltVal val="0"/>
                                          </p:val>
                                        </p:tav>
                                        <p:tav tm="100000">
                                          <p:val>
                                            <p:strVal val="#ppt_w"/>
                                          </p:val>
                                        </p:tav>
                                      </p:tavLst>
                                    </p:anim>
                                    <p:anim calcmode="lin" valueType="num">
                                      <p:cBhvr>
                                        <p:cTn id="58" dur="500" fill="hold"/>
                                        <p:tgtEl>
                                          <p:spTgt spid="121863"/>
                                        </p:tgtEl>
                                        <p:attrNameLst>
                                          <p:attrName>ppt_h</p:attrName>
                                        </p:attrNameLst>
                                      </p:cBhvr>
                                      <p:tavLst>
                                        <p:tav tm="0">
                                          <p:val>
                                            <p:fltVal val="0"/>
                                          </p:val>
                                        </p:tav>
                                        <p:tav tm="100000">
                                          <p:val>
                                            <p:strVal val="#ppt_h"/>
                                          </p:val>
                                        </p:tav>
                                      </p:tavLst>
                                    </p:anim>
                                  </p:childTnLst>
                                </p:cTn>
                              </p:par>
                            </p:childTnLst>
                          </p:cTn>
                        </p:par>
                        <p:par>
                          <p:cTn id="59" fill="hold">
                            <p:stCondLst>
                              <p:cond delay="500"/>
                            </p:stCondLst>
                            <p:childTnLst>
                              <p:par>
                                <p:cTn id="60" presetID="23" presetClass="entr" presetSubtype="16" fill="hold" grpId="0" nodeType="afterEffect">
                                  <p:stCondLst>
                                    <p:cond delay="0"/>
                                  </p:stCondLst>
                                  <p:childTnLst>
                                    <p:set>
                                      <p:cBhvr>
                                        <p:cTn id="61" dur="1" fill="hold">
                                          <p:stCondLst>
                                            <p:cond delay="0"/>
                                          </p:stCondLst>
                                        </p:cTn>
                                        <p:tgtEl>
                                          <p:spTgt spid="121868"/>
                                        </p:tgtEl>
                                        <p:attrNameLst>
                                          <p:attrName>style.visibility</p:attrName>
                                        </p:attrNameLst>
                                      </p:cBhvr>
                                      <p:to>
                                        <p:strVal val="visible"/>
                                      </p:to>
                                    </p:set>
                                    <p:anim calcmode="lin" valueType="num">
                                      <p:cBhvr>
                                        <p:cTn id="62" dur="500" fill="hold"/>
                                        <p:tgtEl>
                                          <p:spTgt spid="121868"/>
                                        </p:tgtEl>
                                        <p:attrNameLst>
                                          <p:attrName>ppt_w</p:attrName>
                                        </p:attrNameLst>
                                      </p:cBhvr>
                                      <p:tavLst>
                                        <p:tav tm="0">
                                          <p:val>
                                            <p:fltVal val="0"/>
                                          </p:val>
                                        </p:tav>
                                        <p:tav tm="100000">
                                          <p:val>
                                            <p:strVal val="#ppt_w"/>
                                          </p:val>
                                        </p:tav>
                                      </p:tavLst>
                                    </p:anim>
                                    <p:anim calcmode="lin" valueType="num">
                                      <p:cBhvr>
                                        <p:cTn id="63" dur="500" fill="hold"/>
                                        <p:tgtEl>
                                          <p:spTgt spid="121868"/>
                                        </p:tgtEl>
                                        <p:attrNameLst>
                                          <p:attrName>ppt_h</p:attrName>
                                        </p:attrNameLst>
                                      </p:cBhvr>
                                      <p:tavLst>
                                        <p:tav tm="0">
                                          <p:val>
                                            <p:fltVal val="0"/>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23" presetClass="entr" presetSubtype="16" fill="hold" nodeType="clickEffect">
                                  <p:stCondLst>
                                    <p:cond delay="0"/>
                                  </p:stCondLst>
                                  <p:childTnLst>
                                    <p:set>
                                      <p:cBhvr>
                                        <p:cTn id="67" dur="1" fill="hold">
                                          <p:stCondLst>
                                            <p:cond delay="0"/>
                                          </p:stCondLst>
                                        </p:cTn>
                                        <p:tgtEl>
                                          <p:spTgt spid="121870"/>
                                        </p:tgtEl>
                                        <p:attrNameLst>
                                          <p:attrName>style.visibility</p:attrName>
                                        </p:attrNameLst>
                                      </p:cBhvr>
                                      <p:to>
                                        <p:strVal val="visible"/>
                                      </p:to>
                                    </p:set>
                                    <p:anim calcmode="lin" valueType="num">
                                      <p:cBhvr>
                                        <p:cTn id="68" dur="500" fill="hold"/>
                                        <p:tgtEl>
                                          <p:spTgt spid="121870"/>
                                        </p:tgtEl>
                                        <p:attrNameLst>
                                          <p:attrName>ppt_w</p:attrName>
                                        </p:attrNameLst>
                                      </p:cBhvr>
                                      <p:tavLst>
                                        <p:tav tm="0">
                                          <p:val>
                                            <p:fltVal val="0"/>
                                          </p:val>
                                        </p:tav>
                                        <p:tav tm="100000">
                                          <p:val>
                                            <p:strVal val="#ppt_w"/>
                                          </p:val>
                                        </p:tav>
                                      </p:tavLst>
                                    </p:anim>
                                    <p:anim calcmode="lin" valueType="num">
                                      <p:cBhvr>
                                        <p:cTn id="69" dur="500" fill="hold"/>
                                        <p:tgtEl>
                                          <p:spTgt spid="121870"/>
                                        </p:tgtEl>
                                        <p:attrNameLst>
                                          <p:attrName>ppt_h</p:attrName>
                                        </p:attrNameLst>
                                      </p:cBhvr>
                                      <p:tavLst>
                                        <p:tav tm="0">
                                          <p:val>
                                            <p:fltVal val="0"/>
                                          </p:val>
                                        </p:tav>
                                        <p:tav tm="100000">
                                          <p:val>
                                            <p:strVal val="#ppt_h"/>
                                          </p:val>
                                        </p:tav>
                                      </p:tavLst>
                                    </p:anim>
                                  </p:childTnLst>
                                </p:cTn>
                              </p:par>
                            </p:childTnLst>
                          </p:cTn>
                        </p:par>
                        <p:par>
                          <p:cTn id="70" fill="hold">
                            <p:stCondLst>
                              <p:cond delay="500"/>
                            </p:stCondLst>
                            <p:childTnLst>
                              <p:par>
                                <p:cTn id="71" presetID="23" presetClass="entr" presetSubtype="16" fill="hold" grpId="0" nodeType="afterEffect">
                                  <p:stCondLst>
                                    <p:cond delay="0"/>
                                  </p:stCondLst>
                                  <p:childTnLst>
                                    <p:set>
                                      <p:cBhvr>
                                        <p:cTn id="72" dur="1" fill="hold">
                                          <p:stCondLst>
                                            <p:cond delay="0"/>
                                          </p:stCondLst>
                                        </p:cTn>
                                        <p:tgtEl>
                                          <p:spTgt spid="121869"/>
                                        </p:tgtEl>
                                        <p:attrNameLst>
                                          <p:attrName>style.visibility</p:attrName>
                                        </p:attrNameLst>
                                      </p:cBhvr>
                                      <p:to>
                                        <p:strVal val="visible"/>
                                      </p:to>
                                    </p:set>
                                    <p:anim calcmode="lin" valueType="num">
                                      <p:cBhvr>
                                        <p:cTn id="73" dur="500" fill="hold"/>
                                        <p:tgtEl>
                                          <p:spTgt spid="121869"/>
                                        </p:tgtEl>
                                        <p:attrNameLst>
                                          <p:attrName>ppt_w</p:attrName>
                                        </p:attrNameLst>
                                      </p:cBhvr>
                                      <p:tavLst>
                                        <p:tav tm="0">
                                          <p:val>
                                            <p:fltVal val="0"/>
                                          </p:val>
                                        </p:tav>
                                        <p:tav tm="100000">
                                          <p:val>
                                            <p:strVal val="#ppt_w"/>
                                          </p:val>
                                        </p:tav>
                                      </p:tavLst>
                                    </p:anim>
                                    <p:anim calcmode="lin" valueType="num">
                                      <p:cBhvr>
                                        <p:cTn id="74" dur="500" fill="hold"/>
                                        <p:tgtEl>
                                          <p:spTgt spid="12186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autoUpdateAnimBg="0"/>
      <p:bldP spid="121864" grpId="0" autoUpdateAnimBg="0"/>
      <p:bldP spid="121865" grpId="0" autoUpdateAnimBg="0"/>
      <p:bldP spid="121866" grpId="0" autoUpdateAnimBg="0"/>
      <p:bldP spid="121867" grpId="0" autoUpdateAnimBg="0"/>
      <p:bldP spid="121868" grpId="0" autoUpdateAnimBg="0"/>
      <p:bldP spid="121869"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use the Superior Wall System</a:t>
            </a:r>
            <a:endParaRPr lang="en-US" dirty="0"/>
          </a:p>
        </p:txBody>
      </p:sp>
      <p:sp>
        <p:nvSpPr>
          <p:cNvPr id="3" name="Content Placeholder 2"/>
          <p:cNvSpPr>
            <a:spLocks noGrp="1"/>
          </p:cNvSpPr>
          <p:nvPr>
            <p:ph idx="1"/>
          </p:nvPr>
        </p:nvSpPr>
        <p:spPr/>
        <p:txBody>
          <a:bodyPr/>
          <a:lstStyle/>
          <a:p>
            <a:pPr lvl="0"/>
            <a:r>
              <a:rPr lang="en-US" b="1" i="1" dirty="0"/>
              <a:t>Meets all of today’s codes</a:t>
            </a:r>
            <a:endParaRPr lang="en-US" dirty="0"/>
          </a:p>
          <a:p>
            <a:pPr lvl="1"/>
            <a:r>
              <a:rPr lang="en-US" dirty="0"/>
              <a:t>Today’s houses have to meet today’s codes for safety, dampness, insulation, and more. The Superior wall system is built at the plant to meet today’s code </a:t>
            </a:r>
            <a:r>
              <a:rPr lang="en-US" dirty="0" smtClean="0"/>
              <a:t>requirements.</a:t>
            </a:r>
          </a:p>
          <a:p>
            <a:pPr lvl="1"/>
            <a:endParaRPr lang="en-US" dirty="0" smtClean="0"/>
          </a:p>
          <a:p>
            <a:pPr lvl="1"/>
            <a:r>
              <a:rPr lang="en-US" dirty="0" smtClean="0"/>
              <a:t>Superior walls insulation has passed all codes for fire and </a:t>
            </a:r>
          </a:p>
          <a:p>
            <a:pPr lvl="1">
              <a:buNone/>
            </a:pPr>
            <a:r>
              <a:rPr lang="en-US" dirty="0" smtClean="0"/>
              <a:t>    smoke barrier testing. Your family will be warm, dry, and </a:t>
            </a:r>
          </a:p>
          <a:p>
            <a:pPr lvl="1">
              <a:buNone/>
            </a:pPr>
            <a:r>
              <a:rPr lang="en-US" dirty="0" smtClean="0"/>
              <a:t>    safe, whether you finish the basement, or leave it unfinished. </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use the Superior Wall System</a:t>
            </a:r>
            <a:endParaRPr lang="en-US" dirty="0"/>
          </a:p>
        </p:txBody>
      </p:sp>
      <p:sp>
        <p:nvSpPr>
          <p:cNvPr id="3" name="Content Placeholder 2"/>
          <p:cNvSpPr>
            <a:spLocks noGrp="1"/>
          </p:cNvSpPr>
          <p:nvPr>
            <p:ph idx="1"/>
          </p:nvPr>
        </p:nvSpPr>
        <p:spPr/>
        <p:txBody>
          <a:bodyPr>
            <a:normAutofit lnSpcReduction="10000"/>
          </a:bodyPr>
          <a:lstStyle/>
          <a:p>
            <a:pPr lvl="0"/>
            <a:r>
              <a:rPr lang="en-US" b="1" i="1" dirty="0" smtClean="0"/>
              <a:t>A Superior Wall is Environmentally Sound</a:t>
            </a:r>
            <a:endParaRPr lang="en-US" dirty="0" smtClean="0"/>
          </a:p>
          <a:p>
            <a:pPr lvl="1"/>
            <a:r>
              <a:rPr lang="en-US" dirty="0"/>
              <a:t>Our wall system carries with it a Green Build certificate. This includes the value points associated with the certificate.</a:t>
            </a:r>
            <a:r>
              <a:rPr lang="en-US" dirty="0" smtClean="0"/>
              <a:t> </a:t>
            </a:r>
          </a:p>
          <a:p>
            <a:pPr lvl="1"/>
            <a:r>
              <a:rPr lang="en-US" dirty="0" smtClean="0"/>
              <a:t>Our </a:t>
            </a:r>
            <a:r>
              <a:rPr lang="en-US" dirty="0"/>
              <a:t>unique product </a:t>
            </a:r>
            <a:r>
              <a:rPr lang="en-US" dirty="0" smtClean="0"/>
              <a:t>uses 70% </a:t>
            </a:r>
            <a:r>
              <a:rPr lang="en-US" dirty="0"/>
              <a:t>less </a:t>
            </a:r>
            <a:r>
              <a:rPr lang="en-US" dirty="0" smtClean="0"/>
              <a:t>concrete than conventional walls, </a:t>
            </a:r>
            <a:r>
              <a:rPr lang="en-US" dirty="0"/>
              <a:t>and is cured at the plant.  There are no toxic gases released as in conventional concrete walls</a:t>
            </a:r>
            <a:r>
              <a:rPr lang="en-US" dirty="0" smtClean="0"/>
              <a:t>.</a:t>
            </a:r>
          </a:p>
          <a:p>
            <a:pPr lvl="1"/>
            <a:r>
              <a:rPr lang="en-US" dirty="0" smtClean="0"/>
              <a:t> </a:t>
            </a:r>
            <a:r>
              <a:rPr lang="en-US" dirty="0"/>
              <a:t>It leaves no environmental cleanup issues like extra concrete, and pitch used in damp proofing concrete</a:t>
            </a:r>
            <a:r>
              <a:rPr lang="en-US" dirty="0" smtClean="0"/>
              <a:t>.</a:t>
            </a:r>
          </a:p>
          <a:p>
            <a:pPr lvl="1"/>
            <a:r>
              <a:rPr lang="en-US" dirty="0" smtClean="0"/>
              <a:t> There are no toxic chemicals used on site to free the forms from the wall, since the panels are made at the plant and come ready to install.</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use the Superior Wall System</a:t>
            </a:r>
            <a:endParaRPr lang="en-US" dirty="0"/>
          </a:p>
        </p:txBody>
      </p:sp>
      <p:sp>
        <p:nvSpPr>
          <p:cNvPr id="3" name="Content Placeholder 2"/>
          <p:cNvSpPr>
            <a:spLocks noGrp="1"/>
          </p:cNvSpPr>
          <p:nvPr>
            <p:ph idx="1"/>
          </p:nvPr>
        </p:nvSpPr>
        <p:spPr>
          <a:xfrm>
            <a:off x="457200" y="1241778"/>
            <a:ext cx="8229600" cy="5616222"/>
          </a:xfrm>
        </p:spPr>
        <p:txBody>
          <a:bodyPr>
            <a:normAutofit lnSpcReduction="10000"/>
          </a:bodyPr>
          <a:lstStyle/>
          <a:p>
            <a:pPr lvl="0" algn="ctr"/>
            <a:r>
              <a:rPr lang="en-US" b="1" i="1" dirty="0" smtClean="0"/>
              <a:t>Warm, Dry, and Safe, with                                    a 15 year warranty</a:t>
            </a:r>
            <a:endParaRPr lang="en-US" dirty="0" smtClean="0"/>
          </a:p>
          <a:p>
            <a:pPr lvl="1"/>
            <a:r>
              <a:rPr lang="en-US" dirty="0" smtClean="0"/>
              <a:t>From the day you move in, you will feel the difference with a Superior Wall system. Your basement will be warm, dry, and safe for your family.</a:t>
            </a:r>
          </a:p>
          <a:p>
            <a:pPr lvl="1"/>
            <a:r>
              <a:rPr lang="en-US" dirty="0" smtClean="0"/>
              <a:t>“Our basement is not finished but is used for exercise, ping-pong and other games as well as family visits, gatherings and storage. We use no heat or air-conditioning, but  all year the basement does not vary more than about 10 degrees, and is always livable and comfortable for our use!  No wet walls, no seepage, no powdery looking “stuff” building up anywhere!  If we wanted to finish the basement and/or any part of the basement it is all ready to place the finishing products!” The Baum Family, Womelsdorf, PA</a:t>
            </a:r>
          </a:p>
          <a:p>
            <a:pPr lvl="1"/>
            <a:endParaRPr lang="en-US" dirty="0" smtClean="0"/>
          </a:p>
          <a:p>
            <a:pPr lvl="1"/>
            <a:endParaRPr lang="en-US" dirty="0" smtClean="0"/>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Superior Walls brush finish              </a:t>
            </a:r>
            <a:r>
              <a:rPr lang="en-US" dirty="0" err="1" smtClean="0"/>
              <a:t>vs</a:t>
            </a:r>
            <a:r>
              <a:rPr lang="en-US" dirty="0" smtClean="0"/>
              <a:t> PIP finish</a:t>
            </a:r>
            <a:endParaRPr lang="en-US" dirty="0"/>
          </a:p>
        </p:txBody>
      </p:sp>
      <p:pic>
        <p:nvPicPr>
          <p:cNvPr id="4" name="Content Placeholder 3" descr="Picture superior wall foundation next to poured wall 1.jpg"/>
          <p:cNvPicPr>
            <a:picLocks noGrp="1" noChangeAspect="1"/>
          </p:cNvPicPr>
          <p:nvPr>
            <p:ph idx="1"/>
          </p:nvPr>
        </p:nvPicPr>
        <p:blipFill>
          <a:blip r:embed="rId2"/>
          <a:srcRect l="-15573" r="-15573"/>
          <a:stretch>
            <a:fillRect/>
          </a:stretch>
        </p:blip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br>
              <a:rPr lang="en-US" dirty="0" smtClean="0"/>
            </a:br>
            <a:r>
              <a:rPr lang="en-US" dirty="0" smtClean="0"/>
              <a:t> </a:t>
            </a:r>
            <a:br>
              <a:rPr lang="en-US" dirty="0" smtClean="0"/>
            </a:br>
            <a:r>
              <a:rPr lang="en-US" sz="1778" dirty="0" smtClean="0"/>
              <a:t>SUPERIOR WALLS USE NO FORM OIL, REQUIRE NO DAMP PROOFING &amp; CREATE NO ON-SITE WASTE</a:t>
            </a:r>
            <a:r>
              <a:rPr lang="en-US" dirty="0" smtClean="0"/>
              <a:t/>
            </a:r>
            <a:br>
              <a:rPr lang="en-US" dirty="0" smtClean="0"/>
            </a:br>
            <a:r>
              <a:rPr lang="en-US" sz="2000" dirty="0" smtClean="0"/>
              <a:t>CERTIFIED BY THE NAHB</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dirty="0"/>
          </a:p>
        </p:txBody>
      </p:sp>
      <p:pic>
        <p:nvPicPr>
          <p:cNvPr id="27650" name="Picture 1" descr="C:\Documents and Settings\Joanna Green\Desktop\Poured.bmp"/>
          <p:cNvPicPr>
            <a:picLocks noChangeAspect="1" noChangeArrowheads="1"/>
          </p:cNvPicPr>
          <p:nvPr/>
        </p:nvPicPr>
        <p:blipFill>
          <a:blip r:embed="rId2"/>
          <a:srcRect/>
          <a:stretch>
            <a:fillRect/>
          </a:stretch>
        </p:blipFill>
        <p:spPr bwMode="auto">
          <a:xfrm>
            <a:off x="457200" y="2155031"/>
            <a:ext cx="4221162" cy="3806825"/>
          </a:xfrm>
          <a:prstGeom prst="rect">
            <a:avLst/>
          </a:prstGeom>
          <a:noFill/>
          <a:ln w="9525">
            <a:solidFill>
              <a:srgbClr val="000000"/>
            </a:solidFill>
            <a:miter lim="800000"/>
            <a:headEnd/>
            <a:tailEnd/>
          </a:ln>
        </p:spPr>
      </p:pic>
      <p:pic>
        <p:nvPicPr>
          <p:cNvPr id="27651" name="Picture 5" descr="C:\Documents and Settings\Joanna Green\Desktop\image-24_full.jpg"/>
          <p:cNvPicPr>
            <a:picLocks noChangeAspect="1" noChangeArrowheads="1"/>
          </p:cNvPicPr>
          <p:nvPr/>
        </p:nvPicPr>
        <p:blipFill>
          <a:blip r:embed="rId3"/>
          <a:srcRect/>
          <a:stretch>
            <a:fillRect/>
          </a:stretch>
        </p:blipFill>
        <p:spPr bwMode="auto">
          <a:xfrm>
            <a:off x="5105618" y="2155031"/>
            <a:ext cx="3856037" cy="3767137"/>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ヒラギノ丸ゴ Pro W4"/>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ＭＳ 明朝"/>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Apex.thmx</Template>
  <TotalTime>119</TotalTime>
  <Words>881</Words>
  <Application>Microsoft Office PowerPoint</Application>
  <PresentationFormat>On-screen Show (4:3)</PresentationFormat>
  <Paragraphs>85</Paragraphs>
  <Slides>14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Book Antiqua</vt:lpstr>
      <vt:lpstr>Calibri</vt:lpstr>
      <vt:lpstr>Impact</vt:lpstr>
      <vt:lpstr>Lucida Sans</vt:lpstr>
      <vt:lpstr>Times New Roman</vt:lpstr>
      <vt:lpstr>Wingdings</vt:lpstr>
      <vt:lpstr>Wingdings 2</vt:lpstr>
      <vt:lpstr>Wingdings 3</vt:lpstr>
      <vt:lpstr>Apex</vt:lpstr>
      <vt:lpstr>Why  use the Superior Wall System </vt:lpstr>
      <vt:lpstr>PowerPoint Presentation</vt:lpstr>
      <vt:lpstr>Why  use the Superior Wall System</vt:lpstr>
      <vt:lpstr>PowerPoint Presentation</vt:lpstr>
      <vt:lpstr>Why  use the Superior Wall System</vt:lpstr>
      <vt:lpstr>Why  use the Superior Wall System</vt:lpstr>
      <vt:lpstr>Why  use the Superior Wall System</vt:lpstr>
      <vt:lpstr>Superior Walls brush finish              vs PIP finish</vt:lpstr>
      <vt:lpstr>    SUPERIOR WALLS USE NO FORM OIL, REQUIRE NO DAMP PROOFING &amp; CREATE NO ON-SITE WASTE CERTIFIED BY THE NAHB </vt:lpstr>
      <vt:lpstr>PowerPoint Presentation</vt:lpstr>
      <vt:lpstr>Why  use the Superior Wall System</vt:lpstr>
      <vt:lpstr>Why  use the Superior Wall System</vt:lpstr>
      <vt:lpstr>Why  use the Superior Wall System</vt:lpstr>
      <vt:lpstr>PowerPoint Presentation</vt:lpstr>
    </vt:vector>
  </TitlesOfParts>
  <Company>BHP,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dean brior</dc:creator>
  <cp:lastModifiedBy>Roy Schweitzer</cp:lastModifiedBy>
  <cp:revision>9</cp:revision>
  <dcterms:created xsi:type="dcterms:W3CDTF">2014-08-01T13:28:24Z</dcterms:created>
  <dcterms:modified xsi:type="dcterms:W3CDTF">2018-11-16T17:33:45Z</dcterms:modified>
</cp:coreProperties>
</file>